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333" r:id="rId2"/>
    <p:sldId id="334" r:id="rId3"/>
    <p:sldId id="335" r:id="rId4"/>
    <p:sldId id="365" r:id="rId5"/>
    <p:sldId id="337" r:id="rId6"/>
    <p:sldId id="338" r:id="rId7"/>
    <p:sldId id="339" r:id="rId8"/>
    <p:sldId id="366" r:id="rId9"/>
    <p:sldId id="312" r:id="rId10"/>
    <p:sldId id="262" r:id="rId11"/>
    <p:sldId id="303" r:id="rId12"/>
    <p:sldId id="340" r:id="rId13"/>
    <p:sldId id="341" r:id="rId14"/>
    <p:sldId id="265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7" r:id="rId27"/>
    <p:sldId id="28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3" r:id="rId46"/>
    <p:sldId id="364" r:id="rId47"/>
    <p:sldId id="36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1340" y="-3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0E6C4-DC8A-4244-BD61-7CD05BE19B89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7A525-2507-48BA-8B01-67B40756B1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FE3F2-4304-454E-9922-497ACB32296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821B6-84FE-40BD-9A40-BEAFC12B7E6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7A525-2507-48BA-8B01-67B40756B1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7A525-2507-48BA-8B01-67B40756B1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6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7A525-2507-48BA-8B01-67B40756B1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98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7A525-2507-48BA-8B01-67B40756B1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08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7A525-2507-48BA-8B01-67B40756B13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37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4" name="Picture 34" descr="titlebk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52600"/>
            <a:ext cx="7772400" cy="1920875"/>
          </a:xfrm>
        </p:spPr>
        <p:txBody>
          <a:bodyPr lIns="91440" tIns="45720" rIns="91440" bIns="45720"/>
          <a:lstStyle>
            <a:lvl1pPr algn="ct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 typeface="Wingdings" pitchFamily="-80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2836A4-B581-49CC-A404-0F3682DD39AD}" type="datetime1">
              <a:rPr lang="en-US" smtClean="0"/>
              <a:t>2/2/2015</a:t>
            </a:fld>
            <a:endParaRPr lang="en-US"/>
          </a:p>
        </p:txBody>
      </p:sp>
      <p:sp>
        <p:nvSpPr>
          <p:cNvPr id="7169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69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pic>
        <p:nvPicPr>
          <p:cNvPr id="71707" name="Picture 27" descr="ppt_wordmark_whi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343399"/>
              </a:clrFrom>
              <a:clrTo>
                <a:srgbClr val="3433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662488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9424988" y="3983038"/>
            <a:ext cx="184150" cy="30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EC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sz="1400">
              <a:solidFill>
                <a:srgbClr val="000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6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2F8AC-79E3-441E-A4A7-293B479C4A41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143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0025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7200"/>
            <a:ext cx="58499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531A9-FBB0-40CE-B1F5-B0FAD10623EA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649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170D0-A27C-4B45-B630-A0A70F1CB35F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391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6CE248-1125-48A5-9C03-AFB508EB300F}" type="datetime1">
              <a:rPr lang="en-US" smtClean="0"/>
              <a:t>2/2/2015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557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258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3F01BB-584C-4F5B-8C9A-AFA193C25C1D}" type="datetime1">
              <a:rPr lang="en-US" smtClean="0"/>
              <a:t>2/2/2015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337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9FB629-8B6B-40AA-85CB-1193FA387808}" type="datetime1">
              <a:rPr lang="en-US" smtClean="0"/>
              <a:t>2/2/2015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874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419759-446A-47D4-A4C0-CE2F3DA5CB0E}" type="datetime1">
              <a:rPr lang="en-US" smtClean="0"/>
              <a:t>2/2/2015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930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1FFE55-2E52-4BCA-956F-776BBDC43B50}" type="datetime1">
              <a:rPr lang="en-US" smtClean="0"/>
              <a:t>2/2/2015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739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0C4880-5612-4F14-9F65-3583B80B4649}" type="datetime1">
              <a:rPr lang="en-US" smtClean="0"/>
              <a:t>2/2/2015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68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C15EFB-DB26-4995-8664-A846610060A5}" type="datetime1">
              <a:rPr lang="en-US" smtClean="0"/>
              <a:t>2/2/2015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77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82" name="Group 26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0683" name="Group 27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0684" name="Freeform 28"/>
              <p:cNvSpPr>
                <a:spLocks/>
              </p:cNvSpPr>
              <p:nvPr userDrawn="1"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5" name="Freeform 29"/>
              <p:cNvSpPr>
                <a:spLocks/>
              </p:cNvSpPr>
              <p:nvPr userDrawn="1"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6" name="Freeform 30"/>
              <p:cNvSpPr>
                <a:spLocks/>
              </p:cNvSpPr>
              <p:nvPr userDrawn="1"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7" name="Freeform 31"/>
              <p:cNvSpPr>
                <a:spLocks/>
              </p:cNvSpPr>
              <p:nvPr userDrawn="1"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  <p:sp>
            <p:nvSpPr>
              <p:cNvPr id="70688" name="Freeform 32"/>
              <p:cNvSpPr>
                <a:spLocks/>
              </p:cNvSpPr>
              <p:nvPr userDrawn="1"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514"/>
                  </a:solidFill>
                </a:endParaRPr>
              </a:p>
            </p:txBody>
          </p:sp>
        </p:grpSp>
        <p:sp>
          <p:nvSpPr>
            <p:cNvPr id="70689" name="Freeform 33"/>
            <p:cNvSpPr>
              <a:spLocks/>
            </p:cNvSpPr>
            <p:nvPr userDrawn="1"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 b="1">
                <a:solidFill>
                  <a:srgbClr val="000514"/>
                </a:solidFill>
              </a:endParaRPr>
            </a:p>
          </p:txBody>
        </p:sp>
        <p:sp>
          <p:nvSpPr>
            <p:cNvPr id="70690" name="Freeform 34"/>
            <p:cNvSpPr>
              <a:spLocks/>
            </p:cNvSpPr>
            <p:nvPr userDrawn="1"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400" b="1">
                <a:solidFill>
                  <a:srgbClr val="000514"/>
                </a:solidFill>
              </a:endParaRPr>
            </a:p>
          </p:txBody>
        </p:sp>
      </p:grpSp>
      <p:sp>
        <p:nvSpPr>
          <p:cNvPr id="70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C40AF29E-F2AF-43B6-B63B-E362348ADAE5}" type="datetime1">
              <a:rPr lang="en-US" smtClean="0"/>
              <a:t>2/2/2015</a:t>
            </a:fld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fld id="{F09B53E0-354A-45DE-B7B8-6363F0C9407E}" type="slidenum">
              <a:rPr lang="en-US" smtClean="0"/>
              <a:t>‹#›</a:t>
            </a:fld>
            <a:endParaRPr lang="en-US"/>
          </a:p>
        </p:txBody>
      </p:sp>
      <p:sp>
        <p:nvSpPr>
          <p:cNvPr id="706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84213" y="457200"/>
            <a:ext cx="80025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06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80025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0696" name="Picture 40" descr="eCO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302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6180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-80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-80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-80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chemeClr val="hlink"/>
        </a:buClr>
        <a:buSzPct val="70000"/>
        <a:buFont typeface="Wingdings" pitchFamily="-80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pyright.gov/fls/sl04s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copyinfo@loc.gov" TargetMode="External"/><Relationship Id="rId2" Type="http://schemas.openxmlformats.org/officeDocument/2006/relationships/hyperlink" Target="mailto:ctoinfo@loc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pyright.gov/ec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752600"/>
            <a:ext cx="8610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Welcome to the </a:t>
            </a:r>
            <a:r>
              <a:rPr lang="en-US" altLang="en-US" dirty="0" err="1"/>
              <a:t>eCO</a:t>
            </a:r>
            <a:r>
              <a:rPr lang="en-US" altLang="en-US" dirty="0"/>
              <a:t> </a:t>
            </a:r>
            <a:r>
              <a:rPr lang="en-US" altLang="en-US" dirty="0">
                <a:latin typeface="Arial" charset="0"/>
              </a:rPr>
              <a:t>(electronic Copyright Office)</a:t>
            </a:r>
            <a:r>
              <a:rPr lang="en-US" altLang="en-US" dirty="0"/>
              <a:t> </a:t>
            </a:r>
            <a:r>
              <a:rPr lang="en-US" altLang="en-US" dirty="0" smtClean="0"/>
              <a:t>Single Application </a:t>
            </a:r>
            <a:br>
              <a:rPr lang="en-US" altLang="en-US" dirty="0" smtClean="0"/>
            </a:br>
            <a:r>
              <a:rPr lang="en-US" altLang="en-US" dirty="0" smtClean="0"/>
              <a:t>Tutorial</a:t>
            </a:r>
            <a:endParaRPr lang="en-US" altLang="en-US" dirty="0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EBE"/>
                </a:solidFill>
                <a:effectLst/>
              </a:rPr>
              <a:t>A guide for completing your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EBE"/>
                </a:solidFill>
                <a:effectLst/>
              </a:rPr>
              <a:t> electronic copyright registration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5964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2587" cy="944563"/>
          </a:xfrm>
        </p:spPr>
        <p:txBody>
          <a:bodyPr/>
          <a:lstStyle/>
          <a:p>
            <a:r>
              <a:rPr lang="en-US" dirty="0" smtClean="0"/>
              <a:t>Choosing the Correct Application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19801"/>
            <a:ext cx="8002587" cy="3686760"/>
          </a:xfrm>
        </p:spPr>
      </p:pic>
      <p:sp>
        <p:nvSpPr>
          <p:cNvPr id="3" name="Rounded Rectangle 2"/>
          <p:cNvSpPr/>
          <p:nvPr/>
        </p:nvSpPr>
        <p:spPr bwMode="auto">
          <a:xfrm>
            <a:off x="2362200" y="1905000"/>
            <a:ext cx="4191000" cy="715089"/>
          </a:xfrm>
          <a:prstGeom prst="roundRect">
            <a:avLst/>
          </a:prstGeom>
          <a:solidFill>
            <a:srgbClr val="FFFEC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Please read</a:t>
            </a:r>
            <a:r>
              <a:rPr kumimoji="0" lang="vi-VN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the notice before continuing.  </a:t>
            </a:r>
            <a:r>
              <a:rPr lang="vi-VN" sz="1200" dirty="0" smtClean="0">
                <a:solidFill>
                  <a:schemeClr val="bg2"/>
                </a:solidFill>
                <a:latin typeface="Arial" charset="0"/>
              </a:rPr>
              <a:t>Use of the Single Application when the work is not eligible will result in processing delays and additional fees.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38200" y="4771309"/>
            <a:ext cx="2667000" cy="715089"/>
          </a:xfrm>
          <a:prstGeom prst="roundRect">
            <a:avLst/>
          </a:prstGeom>
          <a:solidFill>
            <a:srgbClr val="FFFEC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For more detailed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information about the Single Application, go to </a:t>
            </a:r>
            <a:r>
              <a:rPr lang="en-US" sz="1200" dirty="0" smtClean="0">
                <a:hlinkClick r:id="rId4"/>
              </a:rPr>
              <a:t>www.copyright.gov/fls/sl04s.pdf</a:t>
            </a:r>
            <a:endParaRPr lang="en-US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05400" y="3466544"/>
            <a:ext cx="3276600" cy="1379102"/>
            <a:chOff x="5029200" y="4605556"/>
            <a:chExt cx="3276600" cy="137910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029200" y="4605556"/>
              <a:ext cx="3276600" cy="1123712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If you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determine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your work is ineligible for the Single Application, click “Cancel,” change your answer to one or more of the preceding questions to “No,”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and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proceed with the Standard Application.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5" idx="2"/>
            </p:cNvCxnSpPr>
            <p:nvPr/>
          </p:nvCxnSpPr>
          <p:spPr bwMode="auto">
            <a:xfrm>
              <a:off x="6667500" y="5729268"/>
              <a:ext cx="0" cy="25539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63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Confirming Eligibility for Single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19801"/>
            <a:ext cx="8002587" cy="3686760"/>
          </a:xfrm>
        </p:spPr>
      </p:pic>
      <p:grpSp>
        <p:nvGrpSpPr>
          <p:cNvPr id="3" name="Group 2"/>
          <p:cNvGrpSpPr/>
          <p:nvPr/>
        </p:nvGrpSpPr>
        <p:grpSpPr>
          <a:xfrm>
            <a:off x="5181600" y="3352800"/>
            <a:ext cx="2362200" cy="1447801"/>
            <a:chOff x="5181600" y="3352800"/>
            <a:chExt cx="2362200" cy="144780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181600" y="3352800"/>
              <a:ext cx="2362200" cy="919401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If your 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work meets </a:t>
              </a:r>
              <a:r>
                <a:rPr kumimoji="0" lang="en-US" sz="1200" b="1" i="0" u="sng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all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eligibility requirements for the Single Application, click “OK” to continue. </a:t>
              </a:r>
            </a:p>
          </p:txBody>
        </p:sp>
        <p:cxnSp>
          <p:nvCxnSpPr>
            <p:cNvPr id="8" name="Straight Arrow Connector 7"/>
            <p:cNvCxnSpPr>
              <a:stCxn id="5" idx="2"/>
            </p:cNvCxnSpPr>
            <p:nvPr/>
          </p:nvCxnSpPr>
          <p:spPr bwMode="auto">
            <a:xfrm>
              <a:off x="6362700" y="4272201"/>
              <a:ext cx="0" cy="5284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0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Type of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6" y="1828808"/>
            <a:ext cx="8002348" cy="3098289"/>
          </a:xfrm>
        </p:spPr>
      </p:pic>
      <p:sp>
        <p:nvSpPr>
          <p:cNvPr id="8" name="Rounded Rectangle 7"/>
          <p:cNvSpPr/>
          <p:nvPr/>
        </p:nvSpPr>
        <p:spPr bwMode="auto">
          <a:xfrm>
            <a:off x="2590800" y="1702355"/>
            <a:ext cx="3048000" cy="510778"/>
          </a:xfrm>
          <a:prstGeom prst="roundRect">
            <a:avLst/>
          </a:prstGeom>
          <a:solidFill>
            <a:srgbClr val="FFFEC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Click “Save for Later” on any screen to save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your application as a working case.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38576" y="3505200"/>
            <a:ext cx="4162424" cy="817245"/>
            <a:chOff x="3105151" y="4723567"/>
            <a:chExt cx="4162424" cy="81724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457575" y="4723567"/>
              <a:ext cx="3810000" cy="817245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Select a “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Type of Work” from the drop-down menu.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Note: Single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 Serial Issues are not eligible for the Single Application.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9" idx="1"/>
            </p:cNvCxnSpPr>
            <p:nvPr/>
          </p:nvCxnSpPr>
          <p:spPr bwMode="auto">
            <a:xfrm flipH="1">
              <a:off x="3105151" y="5132190"/>
              <a:ext cx="352424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2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Type of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166477" cy="4429714"/>
          </a:xfrm>
        </p:spPr>
      </p:pic>
      <p:grpSp>
        <p:nvGrpSpPr>
          <p:cNvPr id="5" name="Group 4"/>
          <p:cNvGrpSpPr/>
          <p:nvPr/>
        </p:nvGrpSpPr>
        <p:grpSpPr>
          <a:xfrm>
            <a:off x="876300" y="1524000"/>
            <a:ext cx="2057400" cy="510778"/>
            <a:chOff x="990600" y="6233358"/>
            <a:chExt cx="2057400" cy="51077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990600" y="6233358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here to save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 bwMode="auto">
            <a:xfrm>
              <a:off x="2590800" y="6488747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Rounded Rectangle 2"/>
          <p:cNvSpPr/>
          <p:nvPr/>
        </p:nvSpPr>
        <p:spPr bwMode="auto">
          <a:xfrm>
            <a:off x="2476500" y="2286000"/>
            <a:ext cx="33909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Each time you click on a type in the list, a description of your selection will be displayed.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43400" y="3028950"/>
            <a:ext cx="3581400" cy="510778"/>
            <a:chOff x="4343400" y="3028950"/>
            <a:chExt cx="3581400" cy="51077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257800" y="3028950"/>
              <a:ext cx="26670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Select the “Type of Work” you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are registering from the drop down list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8" idx="1"/>
            </p:cNvCxnSpPr>
            <p:nvPr/>
          </p:nvCxnSpPr>
          <p:spPr bwMode="auto">
            <a:xfrm flipH="1">
              <a:off x="4343400" y="3284339"/>
              <a:ext cx="9144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0" name="Group 19"/>
          <p:cNvGrpSpPr/>
          <p:nvPr/>
        </p:nvGrpSpPr>
        <p:grpSpPr>
          <a:xfrm>
            <a:off x="1447800" y="4343400"/>
            <a:ext cx="2209799" cy="1063228"/>
            <a:chOff x="1447800" y="4343400"/>
            <a:chExt cx="2209799" cy="1063228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447800" y="4895850"/>
              <a:ext cx="2209799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the box to confirm your selection before continuing.</a:t>
              </a:r>
            </a:p>
          </p:txBody>
        </p:sp>
        <p:cxnSp>
          <p:nvCxnSpPr>
            <p:cNvPr id="19" name="Straight Arrow Connector 18"/>
            <p:cNvCxnSpPr>
              <a:stCxn id="9" idx="0"/>
            </p:cNvCxnSpPr>
            <p:nvPr/>
          </p:nvCxnSpPr>
          <p:spPr bwMode="auto">
            <a:xfrm flipH="1" flipV="1">
              <a:off x="2552699" y="4343400"/>
              <a:ext cx="1" cy="55245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8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the Title of the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752602"/>
            <a:ext cx="7992959" cy="2588166"/>
          </a:xfrm>
        </p:spPr>
      </p:pic>
      <p:grpSp>
        <p:nvGrpSpPr>
          <p:cNvPr id="20" name="Group 19"/>
          <p:cNvGrpSpPr/>
          <p:nvPr/>
        </p:nvGrpSpPr>
        <p:grpSpPr>
          <a:xfrm>
            <a:off x="1714500" y="1595239"/>
            <a:ext cx="1600200" cy="762000"/>
            <a:chOff x="2524125" y="5867400"/>
            <a:chExt cx="1600200" cy="762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524125" y="5867400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/>
            <p:cNvCxnSpPr>
              <a:stCxn id="5" idx="2"/>
            </p:cNvCxnSpPr>
            <p:nvPr/>
          </p:nvCxnSpPr>
          <p:spPr bwMode="auto">
            <a:xfrm>
              <a:off x="3324225" y="6378178"/>
              <a:ext cx="0" cy="2512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9" name="Group 18"/>
          <p:cNvGrpSpPr/>
          <p:nvPr/>
        </p:nvGrpSpPr>
        <p:grpSpPr>
          <a:xfrm>
            <a:off x="4343400" y="2971800"/>
            <a:ext cx="2514600" cy="306467"/>
            <a:chOff x="5133975" y="6096000"/>
            <a:chExt cx="2514600" cy="30646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514975" y="6096000"/>
              <a:ext cx="2133600" cy="306467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the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title of the work. 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3" idx="1"/>
            </p:cNvCxnSpPr>
            <p:nvPr/>
          </p:nvCxnSpPr>
          <p:spPr bwMode="auto">
            <a:xfrm flipH="1">
              <a:off x="5133975" y="6249234"/>
              <a:ext cx="381000" cy="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6" name="Rounded Rectangle 5"/>
          <p:cNvSpPr/>
          <p:nvPr/>
        </p:nvSpPr>
        <p:spPr bwMode="auto">
          <a:xfrm>
            <a:off x="533400" y="3810000"/>
            <a:ext cx="3657600" cy="1225868"/>
          </a:xfrm>
          <a:prstGeom prst="roundRect">
            <a:avLst/>
          </a:prstGeom>
          <a:solidFill>
            <a:srgbClr val="FFFEC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You may register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</a:t>
            </a:r>
            <a:r>
              <a:rPr kumimoji="0" lang="en-US" sz="1200" i="0" u="sng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one work only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using the Single application.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Click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“Change Application” on the Title, Author, or Claimant screens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if you need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to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change to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the Standard Application.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05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Publication Status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sp>
        <p:nvSpPr>
          <p:cNvPr id="10" name="Rounded Rectangle 9"/>
          <p:cNvSpPr/>
          <p:nvPr/>
        </p:nvSpPr>
        <p:spPr bwMode="auto">
          <a:xfrm>
            <a:off x="685800" y="3506986"/>
            <a:ext cx="1828800" cy="510778"/>
          </a:xfrm>
          <a:prstGeom prst="roundRect">
            <a:avLst/>
          </a:prstGeom>
          <a:solidFill>
            <a:srgbClr val="FFFEC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Check marks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indicate your progress.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76800" y="3800475"/>
            <a:ext cx="2895600" cy="510778"/>
            <a:chOff x="4876800" y="5867400"/>
            <a:chExt cx="28956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257800" y="5867400"/>
              <a:ext cx="25146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Select “Yes or “No” from the drop-down menu.</a:t>
              </a:r>
            </a:p>
          </p:txBody>
        </p:sp>
        <p:cxnSp>
          <p:nvCxnSpPr>
            <p:cNvPr id="16" name="Straight Arrow Connector 15"/>
            <p:cNvCxnSpPr>
              <a:stCxn id="3" idx="1"/>
            </p:cNvCxnSpPr>
            <p:nvPr/>
          </p:nvCxnSpPr>
          <p:spPr bwMode="auto">
            <a:xfrm flipH="1">
              <a:off x="4876800" y="6122789"/>
              <a:ext cx="3810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Rounded Rectangle 4"/>
          <p:cNvSpPr/>
          <p:nvPr/>
        </p:nvSpPr>
        <p:spPr bwMode="auto">
          <a:xfrm>
            <a:off x="1752600" y="2895600"/>
            <a:ext cx="533400" cy="4572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22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Unpublished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5" name="Group 4"/>
          <p:cNvGrpSpPr/>
          <p:nvPr/>
        </p:nvGrpSpPr>
        <p:grpSpPr>
          <a:xfrm>
            <a:off x="2524125" y="2133600"/>
            <a:ext cx="1600200" cy="762000"/>
            <a:chOff x="2524125" y="5791200"/>
            <a:chExt cx="1600200" cy="7620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524125" y="5791200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2"/>
            </p:cNvCxnSpPr>
            <p:nvPr/>
          </p:nvCxnSpPr>
          <p:spPr bwMode="auto">
            <a:xfrm>
              <a:off x="3324225" y="6301978"/>
              <a:ext cx="0" cy="2512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0" name="Group 9"/>
          <p:cNvGrpSpPr/>
          <p:nvPr/>
        </p:nvGrpSpPr>
        <p:grpSpPr>
          <a:xfrm>
            <a:off x="4876800" y="3276600"/>
            <a:ext cx="2209800" cy="510778"/>
            <a:chOff x="4876800" y="5943600"/>
            <a:chExt cx="22098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334000" y="5943600"/>
              <a:ext cx="17526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year the work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was completed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>
              <a:off x="4876800" y="6198989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36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Published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8" name="Group 17"/>
          <p:cNvGrpSpPr/>
          <p:nvPr/>
        </p:nvGrpSpPr>
        <p:grpSpPr>
          <a:xfrm>
            <a:off x="2514600" y="2133600"/>
            <a:ext cx="1600200" cy="762000"/>
            <a:chOff x="2895600" y="5791200"/>
            <a:chExt cx="1600200" cy="762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895600" y="5791200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 bwMode="auto">
            <a:xfrm>
              <a:off x="3695700" y="6301978"/>
              <a:ext cx="0" cy="2512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8" name="Group 7"/>
          <p:cNvGrpSpPr/>
          <p:nvPr/>
        </p:nvGrpSpPr>
        <p:grpSpPr>
          <a:xfrm>
            <a:off x="4724400" y="3479245"/>
            <a:ext cx="2667000" cy="1323022"/>
            <a:chOff x="4724400" y="3479245"/>
            <a:chExt cx="2667000" cy="1323022"/>
          </a:xfrm>
        </p:grpSpPr>
        <p:cxnSp>
          <p:nvCxnSpPr>
            <p:cNvPr id="13" name="Straight Arrow Connector 12"/>
            <p:cNvCxnSpPr>
              <a:stCxn id="7" idx="0"/>
            </p:cNvCxnSpPr>
            <p:nvPr/>
          </p:nvCxnSpPr>
          <p:spPr bwMode="auto">
            <a:xfrm flipV="1">
              <a:off x="6286500" y="3479245"/>
              <a:ext cx="1104900" cy="101655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grpSp>
          <p:nvGrpSpPr>
            <p:cNvPr id="3" name="Group 2"/>
            <p:cNvGrpSpPr/>
            <p:nvPr/>
          </p:nvGrpSpPr>
          <p:grpSpPr>
            <a:xfrm>
              <a:off x="4724400" y="3631645"/>
              <a:ext cx="2667000" cy="1170622"/>
              <a:chOff x="4724400" y="3631645"/>
              <a:chExt cx="2667000" cy="1170622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5181600" y="4495800"/>
                <a:ext cx="2209800" cy="306467"/>
              </a:xfrm>
              <a:prstGeom prst="roundRect">
                <a:avLst/>
              </a:prstGeom>
              <a:solidFill>
                <a:srgbClr val="FFFECF"/>
              </a:solid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i="0" u="none" strike="noStrike" cap="none" normalizeH="0" baseline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charset="0"/>
                  </a:rPr>
                  <a:t>Enter required information.</a:t>
                </a:r>
              </a:p>
            </p:txBody>
          </p:sp>
          <p:cxnSp>
            <p:nvCxnSpPr>
              <p:cNvPr id="15" name="Straight Arrow Connector 14"/>
              <p:cNvCxnSpPr>
                <a:stCxn id="7" idx="0"/>
              </p:cNvCxnSpPr>
              <p:nvPr/>
            </p:nvCxnSpPr>
            <p:spPr bwMode="auto">
              <a:xfrm flipH="1" flipV="1">
                <a:off x="4724400" y="3936445"/>
                <a:ext cx="1562100" cy="559355"/>
              </a:xfrm>
              <a:prstGeom prst="straightConnector1">
                <a:avLst/>
              </a:prstGeom>
              <a:solidFill>
                <a:srgbClr val="FFFECF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cxnSp>
          <p:cxnSp>
            <p:nvCxnSpPr>
              <p:cNvPr id="17" name="Straight Arrow Connector 16"/>
              <p:cNvCxnSpPr>
                <a:stCxn id="7" idx="0"/>
              </p:cNvCxnSpPr>
              <p:nvPr/>
            </p:nvCxnSpPr>
            <p:spPr bwMode="auto">
              <a:xfrm flipH="1" flipV="1">
                <a:off x="4800600" y="3631645"/>
                <a:ext cx="1485900" cy="864155"/>
              </a:xfrm>
              <a:prstGeom prst="straightConnector1">
                <a:avLst/>
              </a:prstGeom>
              <a:solidFill>
                <a:srgbClr val="FFFECF"/>
              </a:solidFill>
              <a:ln w="254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cxn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24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the author of the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1" y="1600200"/>
            <a:ext cx="7353950" cy="4525963"/>
          </a:xfrm>
        </p:spPr>
      </p:pic>
      <p:grpSp>
        <p:nvGrpSpPr>
          <p:cNvPr id="23" name="Group 22"/>
          <p:cNvGrpSpPr/>
          <p:nvPr/>
        </p:nvGrpSpPr>
        <p:grpSpPr>
          <a:xfrm>
            <a:off x="2590800" y="1752600"/>
            <a:ext cx="1600200" cy="685800"/>
            <a:chOff x="2371725" y="6096000"/>
            <a:chExt cx="1600200" cy="685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371725" y="6096000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 bwMode="auto">
            <a:xfrm>
              <a:off x="3171825" y="6606778"/>
              <a:ext cx="0" cy="1750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1" name="Group 20"/>
          <p:cNvGrpSpPr/>
          <p:nvPr/>
        </p:nvGrpSpPr>
        <p:grpSpPr>
          <a:xfrm>
            <a:off x="4752975" y="3657600"/>
            <a:ext cx="3505200" cy="510778"/>
            <a:chOff x="4419600" y="6096000"/>
            <a:chExt cx="3505200" cy="510778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876800" y="6096000"/>
              <a:ext cx="30480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Select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nation for </a:t>
              </a:r>
              <a:r>
                <a:rPr kumimoji="0" lang="en-US" sz="1200" i="0" u="sng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either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“Citizenship” or “Domicile” from the drop-down list.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 bwMode="auto">
            <a:xfrm flipH="1" flipV="1">
              <a:off x="4419600" y="6194822"/>
              <a:ext cx="457200" cy="156567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2" name="Straight Arrow Connector 11"/>
            <p:cNvCxnSpPr>
              <a:stCxn id="8" idx="1"/>
            </p:cNvCxnSpPr>
            <p:nvPr/>
          </p:nvCxnSpPr>
          <p:spPr bwMode="auto">
            <a:xfrm flipH="1">
              <a:off x="4419600" y="6351389"/>
              <a:ext cx="457200" cy="148233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3" name="Group 2"/>
          <p:cNvGrpSpPr/>
          <p:nvPr/>
        </p:nvGrpSpPr>
        <p:grpSpPr>
          <a:xfrm>
            <a:off x="1057274" y="3146822"/>
            <a:ext cx="1971675" cy="510778"/>
            <a:chOff x="1204912" y="6172200"/>
            <a:chExt cx="1971675" cy="510778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204912" y="6172200"/>
              <a:ext cx="16764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the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author’s name.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7" idx="3"/>
            </p:cNvCxnSpPr>
            <p:nvPr/>
          </p:nvCxnSpPr>
          <p:spPr bwMode="auto">
            <a:xfrm>
              <a:off x="2881312" y="6427589"/>
              <a:ext cx="295275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2" name="Group 21"/>
          <p:cNvGrpSpPr/>
          <p:nvPr/>
        </p:nvGrpSpPr>
        <p:grpSpPr>
          <a:xfrm>
            <a:off x="5048250" y="4516755"/>
            <a:ext cx="3200400" cy="715089"/>
            <a:chOff x="5048250" y="4516755"/>
            <a:chExt cx="3200400" cy="715089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5429250" y="4516755"/>
              <a:ext cx="28194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Check only the box(</a:t>
              </a:r>
              <a:r>
                <a:rPr kumimoji="0" lang="en-US" sz="1200" i="0" u="none" strike="noStrike" cap="none" normalizeH="0" baseline="0" dirty="0" err="1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es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) for the author’s contribution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contained in the copy of the work you will send.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 bwMode="auto">
            <a:xfrm flipH="1" flipV="1">
              <a:off x="5048250" y="4874298"/>
              <a:ext cx="381000" cy="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29" name="Rounded Rectangle 28"/>
          <p:cNvSpPr/>
          <p:nvPr/>
        </p:nvSpPr>
        <p:spPr bwMode="auto">
          <a:xfrm>
            <a:off x="2438400" y="4495800"/>
            <a:ext cx="2438400" cy="838200"/>
          </a:xfrm>
          <a:prstGeom prst="round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82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Completing Claimant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8" name="Group 7"/>
          <p:cNvGrpSpPr/>
          <p:nvPr/>
        </p:nvGrpSpPr>
        <p:grpSpPr>
          <a:xfrm>
            <a:off x="2552700" y="2209800"/>
            <a:ext cx="1600200" cy="685800"/>
            <a:chOff x="2371725" y="6096000"/>
            <a:chExt cx="1600200" cy="6858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371725" y="6096000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 bwMode="auto">
            <a:xfrm>
              <a:off x="3171825" y="6606778"/>
              <a:ext cx="0" cy="1750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31" name="Group 30"/>
          <p:cNvGrpSpPr/>
          <p:nvPr/>
        </p:nvGrpSpPr>
        <p:grpSpPr>
          <a:xfrm>
            <a:off x="762000" y="3054549"/>
            <a:ext cx="3886200" cy="1448514"/>
            <a:chOff x="4953000" y="5210175"/>
            <a:chExt cx="3886200" cy="1448514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4953000" y="5943600"/>
              <a:ext cx="25908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“Add Address” if you are the claimant; otherwise type in the claimant’s address.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26" name="Straight Arrow Connector 25"/>
            <p:cNvCxnSpPr>
              <a:stCxn id="13" idx="3"/>
            </p:cNvCxnSpPr>
            <p:nvPr/>
          </p:nvCxnSpPr>
          <p:spPr bwMode="auto">
            <a:xfrm flipV="1">
              <a:off x="7543800" y="5210175"/>
              <a:ext cx="1295400" cy="109097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8" name="Straight Arrow Connector 27"/>
            <p:cNvCxnSpPr>
              <a:stCxn id="13" idx="3"/>
            </p:cNvCxnSpPr>
            <p:nvPr/>
          </p:nvCxnSpPr>
          <p:spPr bwMode="auto">
            <a:xfrm>
              <a:off x="7543800" y="6301145"/>
              <a:ext cx="302418" cy="20443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Rounded Rectangle 2"/>
          <p:cNvSpPr/>
          <p:nvPr/>
        </p:nvSpPr>
        <p:spPr bwMode="auto">
          <a:xfrm>
            <a:off x="4495800" y="3532585"/>
            <a:ext cx="22098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The Author’s name has been added as the Claimant.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1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3" name="Rectangle 25"/>
          <p:cNvSpPr>
            <a:spLocks noRot="1" noChangeArrowheads="1"/>
          </p:cNvSpPr>
          <p:nvPr/>
        </p:nvSpPr>
        <p:spPr bwMode="auto">
          <a:xfrm>
            <a:off x="685800" y="457200"/>
            <a:ext cx="80025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70000"/>
              </a:lnSpc>
              <a:spcBef>
                <a:spcPct val="0"/>
              </a:spcBef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1pPr>
            <a:lvl2pPr>
              <a:lnSpc>
                <a:spcPct val="70000"/>
              </a:lnSpc>
              <a:spcBef>
                <a:spcPct val="0"/>
              </a:spcBef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2pPr>
            <a:lvl3pPr>
              <a:lnSpc>
                <a:spcPct val="70000"/>
              </a:lnSpc>
              <a:spcBef>
                <a:spcPct val="0"/>
              </a:spcBef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3pPr>
            <a:lvl4pPr>
              <a:lnSpc>
                <a:spcPct val="70000"/>
              </a:lnSpc>
              <a:spcBef>
                <a:spcPct val="0"/>
              </a:spcBef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4pPr>
            <a:lvl5pPr>
              <a:lnSpc>
                <a:spcPct val="70000"/>
              </a:lnSpc>
              <a:spcBef>
                <a:spcPct val="0"/>
              </a:spcBef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5pPr>
            <a:lvl6pPr marL="4572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6pPr>
            <a:lvl7pPr marL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7pPr>
            <a:lvl8pPr marL="13716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8pPr>
            <a:lvl9pPr marL="18288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-80" charset="0"/>
                <a:cs typeface="Arial" charset="0"/>
              </a:defRPr>
            </a:lvl9pPr>
          </a:lstStyle>
          <a:p>
            <a:r>
              <a:rPr lang="en-US" altLang="en-US" b="0"/>
              <a:t>Getting Started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685800" y="1600200"/>
            <a:ext cx="80025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20000"/>
              </a:lnSpc>
              <a:buClr>
                <a:schemeClr val="hlink"/>
              </a:buClr>
              <a:buSzPct val="70000"/>
              <a:buFont typeface="Wingdings" pitchFamily="-80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  <a:lvl2pPr marL="742950" indent="-285750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-80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marL="1143000" indent="-228600">
              <a:lnSpc>
                <a:spcPct val="120000"/>
              </a:lnSpc>
              <a:buClr>
                <a:schemeClr val="tx2"/>
              </a:buClr>
              <a:buSzPct val="70000"/>
              <a:buFont typeface="Wingdings" pitchFamily="-80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marL="1600200" indent="-228600">
              <a:lnSpc>
                <a:spcPct val="120000"/>
              </a:lnSpc>
              <a:buClr>
                <a:schemeClr val="accent2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marL="2057400" indent="-228600">
              <a:lnSpc>
                <a:spcPct val="120000"/>
              </a:lnSpc>
              <a:buClr>
                <a:schemeClr val="hlink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2514600" indent="-2286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2971800" indent="-2286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3429000" indent="-2286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3886200" indent="-2286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80" charset="2"/>
              <a:buChar char="n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>
                <a:solidFill>
                  <a:schemeClr val="folHlink"/>
                </a:solidFill>
                <a:latin typeface="Verdana" pitchFamily="-80" charset="0"/>
              </a:rPr>
              <a:t>Registering a claim is as easy as 1-2-3…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  <a:latin typeface="Verdana" pitchFamily="-80" charset="0"/>
              </a:rPr>
              <a:t>1. Complete the application </a:t>
            </a:r>
            <a:r>
              <a:rPr lang="en-US" altLang="en-US" b="0" dirty="0">
                <a:latin typeface="Verdana" pitchFamily="-80" charset="0"/>
              </a:rPr>
              <a:t>- </a:t>
            </a:r>
            <a:r>
              <a:rPr lang="en-US" altLang="en-US" dirty="0">
                <a:effectLst/>
                <a:latin typeface="Verdana" pitchFamily="-80" charset="0"/>
              </a:rPr>
              <a:t> </a:t>
            </a:r>
            <a:r>
              <a:rPr lang="en-US" altLang="en-US" b="0" dirty="0">
                <a:effectLst/>
                <a:latin typeface="Verdana" pitchFamily="-80" charset="0"/>
              </a:rPr>
              <a:t>A series of screens prompts you for information.</a:t>
            </a:r>
            <a:endParaRPr lang="en-US" altLang="en-US" b="0" dirty="0">
              <a:latin typeface="Verdana" pitchFamily="-80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  <a:latin typeface="Verdana" pitchFamily="-80" charset="0"/>
              </a:rPr>
              <a:t>2. Make payment </a:t>
            </a:r>
            <a:r>
              <a:rPr lang="en-US" altLang="en-US" b="0" dirty="0">
                <a:latin typeface="Verdana" pitchFamily="-80" charset="0"/>
              </a:rPr>
              <a:t>- </a:t>
            </a:r>
            <a:r>
              <a:rPr lang="en-US" altLang="en-US" b="0" dirty="0">
                <a:effectLst/>
                <a:latin typeface="Verdana" pitchFamily="-80" charset="0"/>
              </a:rPr>
              <a:t>You can pay by credit or debit card, electronic funds transfer (ACH), or by Copyright Office deposit account.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folHlink"/>
                </a:solidFill>
                <a:latin typeface="Verdana" pitchFamily="-80" charset="0"/>
              </a:rPr>
              <a:t>3. Send the work you’re registering</a:t>
            </a:r>
            <a:r>
              <a:rPr lang="en-US" altLang="en-US" b="0" dirty="0" smtClean="0">
                <a:latin typeface="Verdana" pitchFamily="-80" charset="0"/>
              </a:rPr>
              <a:t>- </a:t>
            </a:r>
            <a:r>
              <a:rPr lang="en-US" altLang="en-US" b="0" dirty="0">
                <a:effectLst/>
                <a:latin typeface="Verdana" pitchFamily="-80" charset="0"/>
              </a:rPr>
              <a:t>Either (a) upload a digital copy of your work (for certain categories of works only) or (b) print out a shipping slip to be attached to your work for delivery by the U.S. Postal Service.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64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Preexisting Material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sp>
        <p:nvSpPr>
          <p:cNvPr id="3" name="Rounded Rectangle 2"/>
          <p:cNvSpPr/>
          <p:nvPr/>
        </p:nvSpPr>
        <p:spPr bwMode="auto">
          <a:xfrm>
            <a:off x="1905000" y="5105400"/>
            <a:ext cx="5343525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Enter information only if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your work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contains preexisting material and/or has been previously registered. Otherwise, please leave this screen blank.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52700" y="2174081"/>
            <a:ext cx="1600200" cy="685800"/>
            <a:chOff x="2371725" y="6096000"/>
            <a:chExt cx="1600200" cy="68580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2371725" y="6096000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>
              <a:stCxn id="18" idx="2"/>
            </p:cNvCxnSpPr>
            <p:nvPr/>
          </p:nvCxnSpPr>
          <p:spPr bwMode="auto">
            <a:xfrm>
              <a:off x="3171825" y="6606778"/>
              <a:ext cx="0" cy="1750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2" name="Group 21"/>
          <p:cNvGrpSpPr/>
          <p:nvPr/>
        </p:nvGrpSpPr>
        <p:grpSpPr>
          <a:xfrm>
            <a:off x="3124200" y="2895600"/>
            <a:ext cx="5257800" cy="1066800"/>
            <a:chOff x="3124200" y="2895600"/>
            <a:chExt cx="5257800" cy="1066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553200" y="2895600"/>
              <a:ext cx="18288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If material is excluded, new material included must also be identified.</a:t>
              </a:r>
              <a:endParaRPr kumimoji="0" lang="en-US" sz="120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5" idx="1"/>
            </p:cNvCxnSpPr>
            <p:nvPr/>
          </p:nvCxnSpPr>
          <p:spPr bwMode="auto">
            <a:xfrm flipH="1">
              <a:off x="6019800" y="3253145"/>
              <a:ext cx="533400" cy="55685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0" name="Straight Arrow Connector 19"/>
            <p:cNvCxnSpPr>
              <a:stCxn id="5" idx="1"/>
            </p:cNvCxnSpPr>
            <p:nvPr/>
          </p:nvCxnSpPr>
          <p:spPr bwMode="auto">
            <a:xfrm flipH="1">
              <a:off x="3124200" y="3253145"/>
              <a:ext cx="3429000" cy="70925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49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and Permissions Contact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sp>
        <p:nvSpPr>
          <p:cNvPr id="3" name="Rounded Rectangle 2"/>
          <p:cNvSpPr/>
          <p:nvPr/>
        </p:nvSpPr>
        <p:spPr bwMode="auto">
          <a:xfrm>
            <a:off x="1447800" y="5029200"/>
            <a:ext cx="32766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You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may designate an agent authorized to grant permission to use your work (optional).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90800" y="2133600"/>
            <a:ext cx="1562100" cy="721519"/>
            <a:chOff x="2209800" y="5943600"/>
            <a:chExt cx="1562100" cy="72151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09800" y="5943600"/>
              <a:ext cx="15621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13" idx="2"/>
            </p:cNvCxnSpPr>
            <p:nvPr/>
          </p:nvCxnSpPr>
          <p:spPr bwMode="auto">
            <a:xfrm>
              <a:off x="2990850" y="6454378"/>
              <a:ext cx="0" cy="21074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96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Correspondent Contact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5" name="Group 4"/>
          <p:cNvGrpSpPr/>
          <p:nvPr/>
        </p:nvGrpSpPr>
        <p:grpSpPr>
          <a:xfrm>
            <a:off x="2590800" y="2133600"/>
            <a:ext cx="1562100" cy="721519"/>
            <a:chOff x="2209800" y="5943600"/>
            <a:chExt cx="1562100" cy="72151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209800" y="5943600"/>
              <a:ext cx="15621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2"/>
            </p:cNvCxnSpPr>
            <p:nvPr/>
          </p:nvCxnSpPr>
          <p:spPr bwMode="auto">
            <a:xfrm>
              <a:off x="2990850" y="6454378"/>
              <a:ext cx="0" cy="21074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1" name="Group 10"/>
          <p:cNvGrpSpPr/>
          <p:nvPr/>
        </p:nvGrpSpPr>
        <p:grpSpPr>
          <a:xfrm>
            <a:off x="2362200" y="3124200"/>
            <a:ext cx="3962400" cy="2543889"/>
            <a:chOff x="2362200" y="3124200"/>
            <a:chExt cx="3962400" cy="254388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362200" y="4953000"/>
              <a:ext cx="39624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required information for the person to be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contacted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if there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are questions while processing your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application.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3" idx="0"/>
            </p:cNvCxnSpPr>
            <p:nvPr/>
          </p:nvCxnSpPr>
          <p:spPr bwMode="auto">
            <a:xfrm flipV="1">
              <a:off x="4343400" y="3124200"/>
              <a:ext cx="457200" cy="18288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3" name="Straight Arrow Connector 12"/>
            <p:cNvCxnSpPr>
              <a:stCxn id="3" idx="0"/>
            </p:cNvCxnSpPr>
            <p:nvPr/>
          </p:nvCxnSpPr>
          <p:spPr bwMode="auto">
            <a:xfrm flipH="1" flipV="1">
              <a:off x="3810000" y="3886200"/>
              <a:ext cx="533400" cy="10668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0" name="Straight Arrow Connector 9"/>
            <p:cNvCxnSpPr>
              <a:stCxn id="3" idx="0"/>
            </p:cNvCxnSpPr>
            <p:nvPr/>
          </p:nvCxnSpPr>
          <p:spPr bwMode="auto">
            <a:xfrm flipV="1">
              <a:off x="4343400" y="4572000"/>
              <a:ext cx="381000" cy="3810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4" name="Straight Arrow Connector 13"/>
            <p:cNvCxnSpPr>
              <a:stCxn id="3" idx="0"/>
            </p:cNvCxnSpPr>
            <p:nvPr/>
          </p:nvCxnSpPr>
          <p:spPr bwMode="auto">
            <a:xfrm flipH="1" flipV="1">
              <a:off x="3810000" y="4495800"/>
              <a:ext cx="533400" cy="4572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23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Mailing Address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5" name="Group 14"/>
          <p:cNvGrpSpPr/>
          <p:nvPr/>
        </p:nvGrpSpPr>
        <p:grpSpPr>
          <a:xfrm>
            <a:off x="2514600" y="2133600"/>
            <a:ext cx="1562100" cy="762000"/>
            <a:chOff x="2571750" y="5791200"/>
            <a:chExt cx="1562100" cy="7620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2571750" y="5791200"/>
              <a:ext cx="15621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12" idx="2"/>
            </p:cNvCxnSpPr>
            <p:nvPr/>
          </p:nvCxnSpPr>
          <p:spPr bwMode="auto">
            <a:xfrm>
              <a:off x="3352800" y="6301978"/>
              <a:ext cx="0" cy="2512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5" name="Group 4"/>
          <p:cNvGrpSpPr/>
          <p:nvPr/>
        </p:nvGrpSpPr>
        <p:grpSpPr>
          <a:xfrm>
            <a:off x="2133600" y="3124201"/>
            <a:ext cx="4191000" cy="2209798"/>
            <a:chOff x="2133600" y="3124201"/>
            <a:chExt cx="4191000" cy="220979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133600" y="5027532"/>
              <a:ext cx="41910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required 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information for mailing your certificate. 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3" idx="0"/>
            </p:cNvCxnSpPr>
            <p:nvPr/>
          </p:nvCxnSpPr>
          <p:spPr bwMode="auto">
            <a:xfrm flipV="1">
              <a:off x="4229100" y="3124201"/>
              <a:ext cx="571500" cy="190333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0" name="Straight Arrow Connector 9"/>
            <p:cNvCxnSpPr>
              <a:stCxn id="3" idx="0"/>
            </p:cNvCxnSpPr>
            <p:nvPr/>
          </p:nvCxnSpPr>
          <p:spPr bwMode="auto">
            <a:xfrm flipH="1" flipV="1">
              <a:off x="3733800" y="3886201"/>
              <a:ext cx="495300" cy="114133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7" name="Straight Arrow Connector 6"/>
            <p:cNvCxnSpPr>
              <a:stCxn id="3" idx="0"/>
            </p:cNvCxnSpPr>
            <p:nvPr/>
          </p:nvCxnSpPr>
          <p:spPr bwMode="auto">
            <a:xfrm flipV="1">
              <a:off x="4229100" y="4648200"/>
              <a:ext cx="419100" cy="37933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1" name="Straight Arrow Connector 10"/>
            <p:cNvCxnSpPr>
              <a:stCxn id="3" idx="0"/>
            </p:cNvCxnSpPr>
            <p:nvPr/>
          </p:nvCxnSpPr>
          <p:spPr bwMode="auto">
            <a:xfrm flipH="1" flipV="1">
              <a:off x="3733800" y="4456866"/>
              <a:ext cx="495300" cy="570666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1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Expedited Processing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674995" cy="4525963"/>
          </a:xfrm>
        </p:spPr>
      </p:pic>
      <p:grpSp>
        <p:nvGrpSpPr>
          <p:cNvPr id="13" name="Group 12"/>
          <p:cNvGrpSpPr/>
          <p:nvPr/>
        </p:nvGrpSpPr>
        <p:grpSpPr>
          <a:xfrm>
            <a:off x="2676525" y="1676400"/>
            <a:ext cx="1562100" cy="762000"/>
            <a:chOff x="2752725" y="5867400"/>
            <a:chExt cx="1562100" cy="7620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752725" y="5867400"/>
              <a:ext cx="15621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 bwMode="auto">
            <a:xfrm>
              <a:off x="3533775" y="6378178"/>
              <a:ext cx="0" cy="2512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0" name="Rounded Rectangle 9"/>
          <p:cNvSpPr/>
          <p:nvPr/>
        </p:nvSpPr>
        <p:spPr bwMode="auto">
          <a:xfrm>
            <a:off x="2362200" y="3733800"/>
            <a:ext cx="3505200" cy="914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62200" y="4800600"/>
            <a:ext cx="3505200" cy="1021556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SPECIAL HANDLING is optional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and may be requested </a:t>
            </a:r>
            <a:r>
              <a:rPr kumimoji="0" lang="en-US" sz="1200" i="0" u="sng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only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if one of the compelling reasons listed above applies.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solidFill>
                  <a:schemeClr val="bg2"/>
                </a:solidFill>
                <a:latin typeface="Arial" charset="0"/>
              </a:rPr>
              <a:t>Other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wise, leave all spaces blank.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553200" y="2997755"/>
            <a:ext cx="19050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The Special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Handling fee is currently $800.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03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Certifying the Application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3" name="Group 12"/>
          <p:cNvGrpSpPr/>
          <p:nvPr/>
        </p:nvGrpSpPr>
        <p:grpSpPr>
          <a:xfrm>
            <a:off x="2514600" y="2209800"/>
            <a:ext cx="1562100" cy="708422"/>
            <a:chOff x="2438400" y="5867400"/>
            <a:chExt cx="1562100" cy="70842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438400" y="5867400"/>
              <a:ext cx="15621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save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and continue.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 bwMode="auto">
            <a:xfrm>
              <a:off x="3219450" y="6378178"/>
              <a:ext cx="0" cy="197644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4" name="Group 13"/>
          <p:cNvGrpSpPr/>
          <p:nvPr/>
        </p:nvGrpSpPr>
        <p:grpSpPr>
          <a:xfrm>
            <a:off x="685800" y="3906917"/>
            <a:ext cx="1600200" cy="306467"/>
            <a:chOff x="685800" y="3906917"/>
            <a:chExt cx="1600200" cy="306467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85800" y="3906917"/>
              <a:ext cx="13716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Check the box.</a:t>
              </a:r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 flipV="1">
              <a:off x="2057400" y="4060150"/>
              <a:ext cx="228600" cy="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7" name="Group 16"/>
          <p:cNvGrpSpPr/>
          <p:nvPr/>
        </p:nvGrpSpPr>
        <p:grpSpPr>
          <a:xfrm>
            <a:off x="5200650" y="4267200"/>
            <a:ext cx="2438400" cy="510778"/>
            <a:chOff x="4914900" y="5943600"/>
            <a:chExt cx="2438400" cy="51077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448300" y="5943600"/>
              <a:ext cx="19050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Enter the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name of the certifying individual.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0" idx="1"/>
            </p:cNvCxnSpPr>
            <p:nvPr/>
          </p:nvCxnSpPr>
          <p:spPr bwMode="auto">
            <a:xfrm flipH="1">
              <a:off x="4914900" y="6198989"/>
              <a:ext cx="5334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65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Reviewing the Application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sp>
        <p:nvSpPr>
          <p:cNvPr id="6" name="Rounded Rectangle 5"/>
          <p:cNvSpPr/>
          <p:nvPr/>
        </p:nvSpPr>
        <p:spPr bwMode="auto">
          <a:xfrm>
            <a:off x="3048000" y="3276600"/>
            <a:ext cx="3810000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Review the information you entered carefully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before proceeding.  Use the links in the navigation bar to go back and make corrections if needed.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29000" y="1574245"/>
            <a:ext cx="2743200" cy="940355"/>
            <a:chOff x="3362325" y="5641420"/>
            <a:chExt cx="3124200" cy="940355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3362325" y="5641420"/>
              <a:ext cx="31242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Will you be filing multiple claims with duplicate information? Click here to save a template for future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use.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7" idx="2"/>
            </p:cNvCxnSpPr>
            <p:nvPr/>
          </p:nvCxnSpPr>
          <p:spPr bwMode="auto">
            <a:xfrm>
              <a:off x="4924425" y="6356509"/>
              <a:ext cx="0" cy="225266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7" name="Group 16"/>
          <p:cNvGrpSpPr/>
          <p:nvPr/>
        </p:nvGrpSpPr>
        <p:grpSpPr>
          <a:xfrm>
            <a:off x="7162800" y="2438400"/>
            <a:ext cx="1524000" cy="510778"/>
            <a:chOff x="6858000" y="6031111"/>
            <a:chExt cx="1524000" cy="510778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7162800" y="6031111"/>
              <a:ext cx="1219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continue.</a:t>
              </a:r>
            </a:p>
          </p:txBody>
        </p:sp>
        <p:cxnSp>
          <p:nvCxnSpPr>
            <p:cNvPr id="12" name="Straight Arrow Connector 11"/>
            <p:cNvCxnSpPr>
              <a:stCxn id="10" idx="1"/>
            </p:cNvCxnSpPr>
            <p:nvPr/>
          </p:nvCxnSpPr>
          <p:spPr bwMode="auto">
            <a:xfrm flipH="1">
              <a:off x="6858000" y="6286500"/>
              <a:ext cx="3048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4" name="Rounded Rectangle 13"/>
          <p:cNvSpPr/>
          <p:nvPr/>
        </p:nvSpPr>
        <p:spPr bwMode="auto">
          <a:xfrm>
            <a:off x="533400" y="4800600"/>
            <a:ext cx="2133600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Your application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is ready to send when all sections are checked.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752600" y="2819400"/>
            <a:ext cx="533400" cy="1905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06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Service or Checkout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1" name="Group 10"/>
          <p:cNvGrpSpPr/>
          <p:nvPr/>
        </p:nvGrpSpPr>
        <p:grpSpPr>
          <a:xfrm>
            <a:off x="4591050" y="2020133"/>
            <a:ext cx="2743200" cy="562810"/>
            <a:chOff x="4495800" y="6096000"/>
            <a:chExt cx="2743200" cy="56281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495800" y="6096000"/>
              <a:ext cx="27432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proceed to payment .</a:t>
              </a:r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 bwMode="auto">
            <a:xfrm>
              <a:off x="5867400" y="6402467"/>
              <a:ext cx="0" cy="256343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0" name="Group 9"/>
          <p:cNvGrpSpPr/>
          <p:nvPr/>
        </p:nvGrpSpPr>
        <p:grpSpPr>
          <a:xfrm>
            <a:off x="2838450" y="2819401"/>
            <a:ext cx="1752600" cy="788788"/>
            <a:chOff x="2667000" y="5817990"/>
            <a:chExt cx="1752600" cy="78878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667000" y="6096000"/>
              <a:ext cx="17526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start another registration.</a:t>
              </a:r>
            </a:p>
          </p:txBody>
        </p:sp>
        <p:cxnSp>
          <p:nvCxnSpPr>
            <p:cNvPr id="9" name="Straight Arrow Connector 8"/>
            <p:cNvCxnSpPr>
              <a:stCxn id="3" idx="0"/>
            </p:cNvCxnSpPr>
            <p:nvPr/>
          </p:nvCxnSpPr>
          <p:spPr bwMode="auto">
            <a:xfrm flipV="1">
              <a:off x="3543300" y="5817990"/>
              <a:ext cx="0" cy="27801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65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Payment 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5" name="Group 4"/>
          <p:cNvGrpSpPr/>
          <p:nvPr/>
        </p:nvGrpSpPr>
        <p:grpSpPr>
          <a:xfrm>
            <a:off x="4876800" y="2819400"/>
            <a:ext cx="2590800" cy="840700"/>
            <a:chOff x="5029200" y="5842278"/>
            <a:chExt cx="2590800" cy="8407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5029200" y="6172200"/>
              <a:ext cx="25908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Click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here to pay by credit card or electronic funds transfer.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 bwMode="auto">
            <a:xfrm flipV="1">
              <a:off x="6324600" y="5842278"/>
              <a:ext cx="0" cy="3299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4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Pay.gov: Electronic Funds Transfer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sp>
        <p:nvSpPr>
          <p:cNvPr id="3" name="Rounded Rectangle 2"/>
          <p:cNvSpPr/>
          <p:nvPr/>
        </p:nvSpPr>
        <p:spPr bwMode="auto">
          <a:xfrm>
            <a:off x="762000" y="2895600"/>
            <a:ext cx="2514600" cy="3048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52425" y="1752600"/>
            <a:ext cx="3581400" cy="1021556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Option 1 is for payment by electronic funds transfer.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(To pay by credit or debit card, scroll down to Option 2.)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19075" y="5181600"/>
            <a:ext cx="2057400" cy="510778"/>
            <a:chOff x="228600" y="6019800"/>
            <a:chExt cx="2057400" cy="51077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28600" y="6019800"/>
              <a:ext cx="17907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proceed with payment.</a:t>
              </a:r>
            </a:p>
          </p:txBody>
        </p:sp>
        <p:cxnSp>
          <p:nvCxnSpPr>
            <p:cNvPr id="13" name="Straight Arrow Connector 12"/>
            <p:cNvCxnSpPr>
              <a:stCxn id="6" idx="3"/>
            </p:cNvCxnSpPr>
            <p:nvPr/>
          </p:nvCxnSpPr>
          <p:spPr bwMode="auto">
            <a:xfrm>
              <a:off x="2019300" y="6275189"/>
              <a:ext cx="2667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1" name="Group 20"/>
          <p:cNvGrpSpPr/>
          <p:nvPr/>
        </p:nvGrpSpPr>
        <p:grpSpPr>
          <a:xfrm>
            <a:off x="3276600" y="3352800"/>
            <a:ext cx="2314575" cy="685800"/>
            <a:chOff x="3276600" y="3352800"/>
            <a:chExt cx="2314575" cy="685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838575" y="3429000"/>
              <a:ext cx="17526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Provide the required information.</a:t>
              </a:r>
            </a:p>
          </p:txBody>
        </p:sp>
        <p:cxnSp>
          <p:nvCxnSpPr>
            <p:cNvPr id="15" name="Straight Arrow Connector 14"/>
            <p:cNvCxnSpPr>
              <a:stCxn id="5" idx="1"/>
            </p:cNvCxnSpPr>
            <p:nvPr/>
          </p:nvCxnSpPr>
          <p:spPr bwMode="auto">
            <a:xfrm flipH="1">
              <a:off x="3352800" y="3684389"/>
              <a:ext cx="485775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7" name="Straight Arrow Connector 16"/>
            <p:cNvCxnSpPr>
              <a:stCxn id="5" idx="1"/>
            </p:cNvCxnSpPr>
            <p:nvPr/>
          </p:nvCxnSpPr>
          <p:spPr bwMode="auto">
            <a:xfrm flipH="1" flipV="1">
              <a:off x="3276600" y="3352800"/>
              <a:ext cx="561975" cy="331589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9" name="Straight Arrow Connector 18"/>
            <p:cNvCxnSpPr>
              <a:stCxn id="5" idx="1"/>
            </p:cNvCxnSpPr>
            <p:nvPr/>
          </p:nvCxnSpPr>
          <p:spPr bwMode="auto">
            <a:xfrm flipH="1">
              <a:off x="3352800" y="3684389"/>
              <a:ext cx="485775" cy="35421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55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Single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Single Application is </a:t>
            </a:r>
            <a:r>
              <a:rPr lang="en-US" dirty="0"/>
              <a:t>a registration accommodation that is </a:t>
            </a:r>
            <a:r>
              <a:rPr lang="en-US" dirty="0" smtClean="0"/>
              <a:t>only available </a:t>
            </a:r>
            <a:r>
              <a:rPr lang="en-US" dirty="0"/>
              <a:t>for claims that meet the Office’s eligibility </a:t>
            </a:r>
            <a:r>
              <a:rPr lang="en-US" dirty="0" smtClean="0"/>
              <a:t>requirements:</a:t>
            </a:r>
          </a:p>
          <a:p>
            <a:pPr lvl="1"/>
            <a:r>
              <a:rPr lang="en-US" dirty="0"/>
              <a:t>Electronic registration only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the authorship contained in the work and in the deposit is by the same author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work (excludes collections of individual works)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work is by a single author (excludes joint works and works made for hire)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author must also be the sole claimant/owner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application must be submitted by the author/claimant or an authorized third party who </a:t>
            </a:r>
            <a:r>
              <a:rPr lang="en-US" dirty="0" smtClean="0"/>
              <a:t>lists itself </a:t>
            </a:r>
            <a:r>
              <a:rPr lang="en-US" dirty="0"/>
              <a:t>as the correspondent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82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Pay.gov: Credit or Debit Card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sp>
        <p:nvSpPr>
          <p:cNvPr id="7" name="Rounded Rectangle 6"/>
          <p:cNvSpPr/>
          <p:nvPr/>
        </p:nvSpPr>
        <p:spPr bwMode="auto">
          <a:xfrm>
            <a:off x="762000" y="2153840"/>
            <a:ext cx="3276600" cy="34051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85800" y="1749860"/>
            <a:ext cx="3505200" cy="306467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Option 2 is for payment by credit or debit card.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7161" y="4800600"/>
            <a:ext cx="1952625" cy="510778"/>
            <a:chOff x="319087" y="5943600"/>
            <a:chExt cx="1952625" cy="510778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19087" y="5943600"/>
              <a:ext cx="16764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proceed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with payment.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4" idx="3"/>
            </p:cNvCxnSpPr>
            <p:nvPr/>
          </p:nvCxnSpPr>
          <p:spPr bwMode="auto">
            <a:xfrm>
              <a:off x="1995487" y="6198989"/>
              <a:ext cx="276225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4" name="Group 23"/>
          <p:cNvGrpSpPr/>
          <p:nvPr/>
        </p:nvGrpSpPr>
        <p:grpSpPr>
          <a:xfrm>
            <a:off x="3286125" y="2657475"/>
            <a:ext cx="2667000" cy="1371600"/>
            <a:chOff x="3276600" y="5292328"/>
            <a:chExt cx="26670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343400" y="5520928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Provide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the required information.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9" name="Straight Arrow Connector 18"/>
            <p:cNvCxnSpPr>
              <a:stCxn id="9" idx="1"/>
            </p:cNvCxnSpPr>
            <p:nvPr/>
          </p:nvCxnSpPr>
          <p:spPr bwMode="auto">
            <a:xfrm flipH="1" flipV="1">
              <a:off x="3352800" y="5292328"/>
              <a:ext cx="990600" cy="483989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1" name="Straight Arrow Connector 20"/>
            <p:cNvCxnSpPr>
              <a:stCxn id="9" idx="1"/>
            </p:cNvCxnSpPr>
            <p:nvPr/>
          </p:nvCxnSpPr>
          <p:spPr bwMode="auto">
            <a:xfrm flipH="1">
              <a:off x="3276600" y="5776317"/>
              <a:ext cx="1066800" cy="88761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3" name="Straight Arrow Connector 22"/>
            <p:cNvCxnSpPr>
              <a:stCxn id="9" idx="1"/>
            </p:cNvCxnSpPr>
            <p:nvPr/>
          </p:nvCxnSpPr>
          <p:spPr bwMode="auto">
            <a:xfrm flipH="1">
              <a:off x="3352800" y="5776317"/>
              <a:ext cx="9906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7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Pay.gov: Authorizing the Payment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6" name="Group 15"/>
          <p:cNvGrpSpPr/>
          <p:nvPr/>
        </p:nvGrpSpPr>
        <p:grpSpPr>
          <a:xfrm>
            <a:off x="4286250" y="4114800"/>
            <a:ext cx="2514600" cy="306467"/>
            <a:chOff x="4038600" y="6019800"/>
            <a:chExt cx="2514600" cy="30646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4572000" y="6019800"/>
              <a:ext cx="19812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Enter your email address.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3" idx="1"/>
            </p:cNvCxnSpPr>
            <p:nvPr/>
          </p:nvCxnSpPr>
          <p:spPr bwMode="auto">
            <a:xfrm flipH="1" flipV="1">
              <a:off x="4038600" y="6019800"/>
              <a:ext cx="533400" cy="153234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8" name="Straight Arrow Connector 7"/>
            <p:cNvCxnSpPr>
              <a:stCxn id="3" idx="1"/>
            </p:cNvCxnSpPr>
            <p:nvPr/>
          </p:nvCxnSpPr>
          <p:spPr bwMode="auto">
            <a:xfrm flipH="1">
              <a:off x="4038600" y="6173034"/>
              <a:ext cx="533400" cy="84893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5" name="Group 14"/>
          <p:cNvGrpSpPr/>
          <p:nvPr/>
        </p:nvGrpSpPr>
        <p:grpSpPr>
          <a:xfrm>
            <a:off x="228600" y="5105400"/>
            <a:ext cx="2286000" cy="510778"/>
            <a:chOff x="304800" y="5943600"/>
            <a:chExt cx="2286000" cy="510778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304800" y="5943600"/>
              <a:ext cx="18288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complete the transaction.</a:t>
              </a: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>
              <a:off x="2133600" y="6198989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7" name="Group 16"/>
          <p:cNvGrpSpPr/>
          <p:nvPr/>
        </p:nvGrpSpPr>
        <p:grpSpPr>
          <a:xfrm>
            <a:off x="5181600" y="4800600"/>
            <a:ext cx="2209800" cy="510778"/>
            <a:chOff x="4876800" y="6019800"/>
            <a:chExt cx="2209800" cy="510778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334000" y="6019800"/>
              <a:ext cx="17526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Check this box to authorize the charge.</a:t>
              </a:r>
            </a:p>
          </p:txBody>
        </p:sp>
        <p:cxnSp>
          <p:nvCxnSpPr>
            <p:cNvPr id="14" name="Straight Arrow Connector 13"/>
            <p:cNvCxnSpPr>
              <a:stCxn id="12" idx="1"/>
            </p:cNvCxnSpPr>
            <p:nvPr/>
          </p:nvCxnSpPr>
          <p:spPr bwMode="auto">
            <a:xfrm flipH="1">
              <a:off x="4876800" y="6275189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2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with a Copyright Office Deposit Account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9" name="Group 8"/>
          <p:cNvGrpSpPr/>
          <p:nvPr/>
        </p:nvGrpSpPr>
        <p:grpSpPr>
          <a:xfrm>
            <a:off x="3276600" y="2819400"/>
            <a:ext cx="3124200" cy="891778"/>
            <a:chOff x="3276600" y="2819400"/>
            <a:chExt cx="3124200" cy="89177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276600" y="3200400"/>
              <a:ext cx="3124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If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you maintain a Copyright Office Deposit Account, cl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ick “Pay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– Deposit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Acct” to pay.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>
              <a:stCxn id="5" idx="0"/>
            </p:cNvCxnSpPr>
            <p:nvPr/>
          </p:nvCxnSpPr>
          <p:spPr bwMode="auto">
            <a:xfrm flipV="1">
              <a:off x="4838700" y="2819400"/>
              <a:ext cx="0" cy="3810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48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with a Copyright Office Deposit Account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3" name="Group 12"/>
          <p:cNvGrpSpPr/>
          <p:nvPr/>
        </p:nvGrpSpPr>
        <p:grpSpPr>
          <a:xfrm>
            <a:off x="5943600" y="4495800"/>
            <a:ext cx="2438400" cy="867489"/>
            <a:chOff x="5105400" y="5638800"/>
            <a:chExt cx="2438400" cy="86748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5105400" y="5791200"/>
              <a:ext cx="16764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the “Pay” button to select  the account to charge.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3" idx="3"/>
            </p:cNvCxnSpPr>
            <p:nvPr/>
          </p:nvCxnSpPr>
          <p:spPr bwMode="auto">
            <a:xfrm flipV="1">
              <a:off x="6781800" y="5638800"/>
              <a:ext cx="762000" cy="50994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7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with a Copyright Office Deposit Account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9" name="Group 8"/>
          <p:cNvGrpSpPr/>
          <p:nvPr/>
        </p:nvGrpSpPr>
        <p:grpSpPr>
          <a:xfrm>
            <a:off x="990600" y="3429000"/>
            <a:ext cx="1828800" cy="916067"/>
            <a:chOff x="1219200" y="5411867"/>
            <a:chExt cx="1828800" cy="91606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219200" y="5715000"/>
              <a:ext cx="1828800" cy="612934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“OK” to proceed.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(CLICK ONLY ONCE!)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/>
            <p:cNvCxnSpPr>
              <a:stCxn id="6" idx="0"/>
            </p:cNvCxnSpPr>
            <p:nvPr/>
          </p:nvCxnSpPr>
          <p:spPr bwMode="auto">
            <a:xfrm flipV="1">
              <a:off x="2133600" y="5411867"/>
              <a:ext cx="0" cy="303133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89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Confirmation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sp>
        <p:nvSpPr>
          <p:cNvPr id="3" name="Rounded Rectangle 2"/>
          <p:cNvSpPr/>
          <p:nvPr/>
        </p:nvSpPr>
        <p:spPr bwMode="auto">
          <a:xfrm>
            <a:off x="3505200" y="2286000"/>
            <a:ext cx="3048000" cy="381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29000" y="4495800"/>
            <a:ext cx="3886200" cy="1021556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After payment is confirmed, you must send a copy of your work to complete the submission process.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(You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will receive an email confirming receipt of your application and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payment.)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781800" y="2971800"/>
            <a:ext cx="1600200" cy="850520"/>
            <a:chOff x="6781800" y="2971800"/>
            <a:chExt cx="1600200" cy="85052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781800" y="3311542"/>
              <a:ext cx="16002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send a copy of your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work.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Arrow Connector 16"/>
            <p:cNvCxnSpPr>
              <a:stCxn id="8" idx="0"/>
            </p:cNvCxnSpPr>
            <p:nvPr/>
          </p:nvCxnSpPr>
          <p:spPr bwMode="auto">
            <a:xfrm flipV="1">
              <a:off x="7581900" y="2971800"/>
              <a:ext cx="0" cy="33974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97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a Copy of Your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2005444"/>
            <a:ext cx="8002587" cy="3590062"/>
          </a:xfrm>
        </p:spPr>
      </p:pic>
      <p:grpSp>
        <p:nvGrpSpPr>
          <p:cNvPr id="6" name="Group 5"/>
          <p:cNvGrpSpPr/>
          <p:nvPr/>
        </p:nvGrpSpPr>
        <p:grpSpPr>
          <a:xfrm>
            <a:off x="4953000" y="1847487"/>
            <a:ext cx="3733800" cy="3201639"/>
            <a:chOff x="3810000" y="1550486"/>
            <a:chExt cx="3886200" cy="3259305"/>
          </a:xfrm>
        </p:grpSpPr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810000" y="1550486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810000" y="4527803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133600" y="2530818"/>
            <a:ext cx="6248400" cy="1225868"/>
            <a:chOff x="2133600" y="2530818"/>
            <a:chExt cx="6248400" cy="1225868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410200" y="2530818"/>
              <a:ext cx="2971800" cy="122586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Please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review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the screen instructions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b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efore uploading 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your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work.  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the blue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links for helpful information about copy requirements and file type and size limitations.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20"/>
            <p:cNvCxnSpPr>
              <a:stCxn id="7" idx="1"/>
            </p:cNvCxnSpPr>
            <p:nvPr/>
          </p:nvCxnSpPr>
          <p:spPr bwMode="auto">
            <a:xfrm flipH="1">
              <a:off x="2133600" y="3143752"/>
              <a:ext cx="32766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3276600" y="2819400"/>
              <a:ext cx="2133600" cy="32435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25" name="Straight Arrow Connector 24"/>
            <p:cNvCxnSpPr>
              <a:stCxn id="7" idx="1"/>
            </p:cNvCxnSpPr>
            <p:nvPr/>
          </p:nvCxnSpPr>
          <p:spPr bwMode="auto">
            <a:xfrm flipH="1" flipV="1">
              <a:off x="4419600" y="2530818"/>
              <a:ext cx="990600" cy="612934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7" name="Rounded Rectangle 16"/>
          <p:cNvSpPr/>
          <p:nvPr/>
        </p:nvSpPr>
        <p:spPr bwMode="auto">
          <a:xfrm>
            <a:off x="1857375" y="4034535"/>
            <a:ext cx="30480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The application(s) you just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submitted with payment will be listed on this screen.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54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a </a:t>
            </a:r>
            <a:r>
              <a:rPr lang="en-US" dirty="0"/>
              <a:t>Copy of Your Work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3" y="2005444"/>
            <a:ext cx="8002587" cy="3590062"/>
          </a:xfrm>
        </p:spPr>
      </p:pic>
      <p:grpSp>
        <p:nvGrpSpPr>
          <p:cNvPr id="6" name="Group 5"/>
          <p:cNvGrpSpPr/>
          <p:nvPr/>
        </p:nvGrpSpPr>
        <p:grpSpPr>
          <a:xfrm>
            <a:off x="4953000" y="1847487"/>
            <a:ext cx="3733800" cy="3201639"/>
            <a:chOff x="3810000" y="1550486"/>
            <a:chExt cx="3886200" cy="3259305"/>
          </a:xfrm>
        </p:grpSpPr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810000" y="1550486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810000" y="4527803"/>
              <a:ext cx="3886200" cy="281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EC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182880" rIns="182880" anchor="ctr">
              <a:spAutoFit/>
            </a:bodyPr>
            <a:lstStyle/>
            <a:p>
              <a:endParaRPr lang="en-US" altLang="en-US" sz="1200" b="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24100" y="2429692"/>
            <a:ext cx="1600200" cy="1159589"/>
            <a:chOff x="3124200" y="2590800"/>
            <a:chExt cx="1600200" cy="1159589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3124200" y="2590800"/>
              <a:ext cx="16002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u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ploa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d an electronic copy of your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work(s).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 bwMode="auto">
            <a:xfrm>
              <a:off x="3924300" y="3305889"/>
              <a:ext cx="0" cy="4445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14" name="Group 13"/>
          <p:cNvGrpSpPr/>
          <p:nvPr/>
        </p:nvGrpSpPr>
        <p:grpSpPr>
          <a:xfrm>
            <a:off x="762000" y="3657601"/>
            <a:ext cx="1752600" cy="1143101"/>
            <a:chOff x="762000" y="3657601"/>
            <a:chExt cx="1752600" cy="1143101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762000" y="4085613"/>
              <a:ext cx="17526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C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lick the “Title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”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link to see all the titles you entered (optional).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 bwMode="auto">
            <a:xfrm flipH="1" flipV="1">
              <a:off x="1066800" y="3657601"/>
              <a:ext cx="571500" cy="42801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7" name="Rectangle 55"/>
          <p:cNvSpPr>
            <a:spLocks noChangeArrowheads="1"/>
          </p:cNvSpPr>
          <p:nvPr/>
        </p:nvSpPr>
        <p:spPr bwMode="auto">
          <a:xfrm>
            <a:off x="4953000" y="1524000"/>
            <a:ext cx="3733800" cy="4048235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822960" rIns="182880" bIns="1371600"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80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80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80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80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-80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0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altLang="en-US" sz="1200" b="0" dirty="0">
                <a:solidFill>
                  <a:schemeClr val="bg2"/>
                </a:solidFill>
                <a:latin typeface="Arial" charset="0"/>
              </a:rPr>
              <a:t>Unpublished work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altLang="en-US" sz="1200" b="0" dirty="0">
                <a:solidFill>
                  <a:schemeClr val="bg2"/>
                </a:solidFill>
                <a:latin typeface="Arial" charset="0"/>
              </a:rPr>
              <a:t>Work published only electronically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AutoNum type="arabicPeriod"/>
            </a:pPr>
            <a:r>
              <a:rPr lang="en-US" altLang="en-US" sz="1200" b="0" dirty="0">
                <a:solidFill>
                  <a:schemeClr val="bg2"/>
                </a:solidFill>
                <a:latin typeface="Arial" charset="0"/>
              </a:rPr>
              <a:t>Published work for which the deposit requirement is identifying material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Arial" charset="0"/>
              <a:buAutoNum type="arabicPeriod" startAt="4"/>
            </a:pPr>
            <a:r>
              <a:rPr lang="en-US" altLang="en-US" sz="1200" b="0" dirty="0">
                <a:solidFill>
                  <a:schemeClr val="bg2"/>
                </a:solidFill>
                <a:latin typeface="Arial" charset="0"/>
                <a:cs typeface="Times New Roman" pitchFamily="-80" charset="0"/>
              </a:rPr>
              <a:t>Published work for which there are special agreements requiring a hard-copy deposit to be sent separately to the Library of Congress</a:t>
            </a:r>
            <a:endParaRPr lang="en-US" altLang="en-US" sz="1200" b="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-80" charset="0"/>
            </a:endParaRPr>
          </a:p>
        </p:txBody>
      </p:sp>
      <p:sp>
        <p:nvSpPr>
          <p:cNvPr id="18" name="Text Box 58"/>
          <p:cNvSpPr txBox="1">
            <a:spLocks noChangeArrowheads="1"/>
          </p:cNvSpPr>
          <p:nvPr/>
        </p:nvSpPr>
        <p:spPr bwMode="auto">
          <a:xfrm>
            <a:off x="4962525" y="1596556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EC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182880" rIns="182880" anchor="ctr">
            <a:spAutoFit/>
          </a:bodyPr>
          <a:lstStyle/>
          <a:p>
            <a:r>
              <a:rPr lang="en-US" altLang="en-US" sz="1200" b="0" dirty="0">
                <a:solidFill>
                  <a:schemeClr val="bg2"/>
                </a:solidFill>
              </a:rPr>
              <a:t>An electronic copy of the work being registered may be uploaded directly into </a:t>
            </a:r>
            <a:r>
              <a:rPr lang="en-US" altLang="en-US" sz="1200" b="0" dirty="0" err="1">
                <a:solidFill>
                  <a:schemeClr val="bg2"/>
                </a:solidFill>
              </a:rPr>
              <a:t>eCO</a:t>
            </a:r>
            <a:r>
              <a:rPr lang="en-US" altLang="en-US" sz="1200" b="0" dirty="0">
                <a:solidFill>
                  <a:schemeClr val="bg2"/>
                </a:solidFill>
              </a:rPr>
              <a:t> if it is within one of the following categories:</a:t>
            </a:r>
          </a:p>
        </p:txBody>
      </p:sp>
      <p:sp>
        <p:nvSpPr>
          <p:cNvPr id="19" name="Text Box 59"/>
          <p:cNvSpPr txBox="1">
            <a:spLocks noChangeArrowheads="1"/>
          </p:cNvSpPr>
          <p:nvPr/>
        </p:nvSpPr>
        <p:spPr bwMode="auto">
          <a:xfrm>
            <a:off x="4953000" y="4593154"/>
            <a:ext cx="3733800" cy="81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EC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182880" rIns="182880" anchor="ctr">
            <a:spAutoFit/>
          </a:bodyPr>
          <a:lstStyle/>
          <a:p>
            <a:r>
              <a:rPr lang="en-US" altLang="en-US" sz="1200" b="0" dirty="0">
                <a:solidFill>
                  <a:schemeClr val="bg2"/>
                </a:solidFill>
              </a:rPr>
              <a:t>For works </a:t>
            </a:r>
            <a:r>
              <a:rPr lang="en-US" altLang="en-US" sz="1200" b="0" dirty="0" smtClean="0">
                <a:solidFill>
                  <a:schemeClr val="bg2"/>
                </a:solidFill>
              </a:rPr>
              <a:t>where a hard-copy is required, </a:t>
            </a:r>
            <a:r>
              <a:rPr lang="en-US" altLang="en-US" sz="1200" b="0" dirty="0">
                <a:solidFill>
                  <a:schemeClr val="bg2"/>
                </a:solidFill>
              </a:rPr>
              <a:t>you can still submit an application and payment by </a:t>
            </a:r>
            <a:r>
              <a:rPr lang="en-US" altLang="en-US" sz="1200" b="0" dirty="0" err="1">
                <a:solidFill>
                  <a:schemeClr val="bg2"/>
                </a:solidFill>
              </a:rPr>
              <a:t>eCO</a:t>
            </a:r>
            <a:r>
              <a:rPr lang="en-US" altLang="en-US" sz="1200" b="0" dirty="0">
                <a:solidFill>
                  <a:schemeClr val="bg2"/>
                </a:solidFill>
              </a:rPr>
              <a:t> and send copies of your work to the Copyright Office by the U.S. Postal Service or express courier</a:t>
            </a:r>
            <a:r>
              <a:rPr lang="en-US" altLang="en-US" sz="1200" b="0" dirty="0" smtClean="0">
                <a:solidFill>
                  <a:schemeClr val="bg2"/>
                </a:solidFill>
              </a:rPr>
              <a:t>.</a:t>
            </a:r>
            <a:endParaRPr lang="en-US" altLang="en-US" sz="1200" b="0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83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Files to Upload</a:t>
            </a:r>
            <a:r>
              <a:rPr lang="en-US" dirty="0"/>
              <a:t>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09637"/>
            <a:ext cx="8002585" cy="3538281"/>
          </a:xfrm>
        </p:spPr>
      </p:pic>
      <p:grpSp>
        <p:nvGrpSpPr>
          <p:cNvPr id="7" name="Group 6"/>
          <p:cNvGrpSpPr/>
          <p:nvPr/>
        </p:nvGrpSpPr>
        <p:grpSpPr>
          <a:xfrm>
            <a:off x="4400550" y="4038600"/>
            <a:ext cx="2406650" cy="715089"/>
            <a:chOff x="3733800" y="4775478"/>
            <a:chExt cx="2286000" cy="715089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4343400" y="4775478"/>
              <a:ext cx="16764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Select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file(s) to </a:t>
              </a:r>
              <a:r>
                <a:rPr lang="en-US" sz="1200" dirty="0">
                  <a:solidFill>
                    <a:schemeClr val="bg2"/>
                  </a:solidFill>
                  <a:latin typeface="Arial" charset="0"/>
                </a:rPr>
                <a:t>be uploaded and click “Open.”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>
              <a:off x="3733800" y="5133022"/>
              <a:ext cx="6096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4" name="Rounded Rectangle 3"/>
          <p:cNvSpPr/>
          <p:nvPr/>
        </p:nvSpPr>
        <p:spPr bwMode="auto">
          <a:xfrm>
            <a:off x="1447800" y="2667000"/>
            <a:ext cx="2743200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A new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window will open, allowing you to select the file(s) for this work from your computer.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5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</a:t>
            </a:r>
            <a:r>
              <a:rPr lang="en-US" dirty="0" smtClean="0"/>
              <a:t>the Selected Files</a:t>
            </a:r>
            <a:r>
              <a:rPr lang="en-US" dirty="0"/>
              <a:t>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42" y="1981200"/>
            <a:ext cx="7559715" cy="4060733"/>
          </a:xfrm>
        </p:spPr>
      </p:pic>
      <p:sp>
        <p:nvSpPr>
          <p:cNvPr id="3" name="Rounded Rectangle 2"/>
          <p:cNvSpPr/>
          <p:nvPr/>
        </p:nvSpPr>
        <p:spPr bwMode="auto">
          <a:xfrm>
            <a:off x="1371600" y="4375150"/>
            <a:ext cx="30099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The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file(s)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you selected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will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be displayed with the corresponding work.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18150" y="3680222"/>
            <a:ext cx="2209800" cy="510778"/>
            <a:chOff x="6400800" y="4216400"/>
            <a:chExt cx="2209800" cy="51077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45300" y="4216400"/>
              <a:ext cx="17653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Remove any incorrect files before uploading.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6" idx="1"/>
            </p:cNvCxnSpPr>
            <p:nvPr/>
          </p:nvCxnSpPr>
          <p:spPr bwMode="auto">
            <a:xfrm flipH="1">
              <a:off x="6400800" y="4471789"/>
              <a:ext cx="4445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22" name="Group 21"/>
          <p:cNvGrpSpPr/>
          <p:nvPr/>
        </p:nvGrpSpPr>
        <p:grpSpPr>
          <a:xfrm>
            <a:off x="3048000" y="2514600"/>
            <a:ext cx="1524000" cy="838200"/>
            <a:chOff x="3048000" y="2514600"/>
            <a:chExt cx="1524000" cy="8382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048000" y="2514600"/>
              <a:ext cx="15240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upload your file(s).</a:t>
              </a:r>
            </a:p>
          </p:txBody>
        </p:sp>
        <p:cxnSp>
          <p:nvCxnSpPr>
            <p:cNvPr id="21" name="Straight Arrow Connector 20"/>
            <p:cNvCxnSpPr>
              <a:stCxn id="5" idx="2"/>
            </p:cNvCxnSpPr>
            <p:nvPr/>
          </p:nvCxnSpPr>
          <p:spPr bwMode="auto">
            <a:xfrm>
              <a:off x="3810000" y="3025378"/>
              <a:ext cx="0" cy="327422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36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types of work may be registered?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eligibility requirements are met, these basic claims to copyright can be filed in </a:t>
            </a:r>
            <a:r>
              <a:rPr lang="en-US" dirty="0" err="1"/>
              <a:t>eCO</a:t>
            </a:r>
            <a:r>
              <a:rPr lang="en-US" dirty="0"/>
              <a:t> using the Single Application: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Literary Work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Work of the Visual Arts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Sound Recording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Work of the Performing Arts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Motion Picture / Audiovisual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354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Submission Completeness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9" y="1939422"/>
            <a:ext cx="7750175" cy="3847518"/>
          </a:xfrm>
        </p:spPr>
      </p:pic>
      <p:sp>
        <p:nvSpPr>
          <p:cNvPr id="5" name="Rounded Rectangle 4"/>
          <p:cNvSpPr/>
          <p:nvPr/>
        </p:nvSpPr>
        <p:spPr bwMode="auto">
          <a:xfrm>
            <a:off x="2438400" y="2362200"/>
            <a:ext cx="3352799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The Copyright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Office cannot begin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processing  applications with uploaded deposit copies until you confirm that all files have been sent.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0" y="3962400"/>
            <a:ext cx="1981200" cy="1019889"/>
            <a:chOff x="6858000" y="3962400"/>
            <a:chExt cx="1981200" cy="101988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858000" y="4267200"/>
              <a:ext cx="19812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here when </a:t>
              </a:r>
              <a:r>
                <a:rPr lang="en-US" sz="1200" u="sng" dirty="0" smtClean="0">
                  <a:solidFill>
                    <a:schemeClr val="bg2"/>
                  </a:solidFill>
                  <a:latin typeface="Arial" charset="0"/>
                </a:rPr>
                <a:t>all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 files for this application have been uploaded.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 bwMode="auto">
            <a:xfrm flipV="1">
              <a:off x="7848600" y="3962400"/>
              <a:ext cx="0" cy="3048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41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Completed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1" y="2151691"/>
            <a:ext cx="7659671" cy="3422981"/>
          </a:xfrm>
        </p:spPr>
      </p:pic>
      <p:sp>
        <p:nvSpPr>
          <p:cNvPr id="3" name="Rounded Rectangle 2"/>
          <p:cNvSpPr/>
          <p:nvPr/>
        </p:nvSpPr>
        <p:spPr bwMode="auto">
          <a:xfrm>
            <a:off x="3848100" y="2637471"/>
            <a:ext cx="4495800" cy="817245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/>
                </a:solidFill>
                <a:latin typeface="Arial" charset="0"/>
              </a:rPr>
              <a:t>No more files may be uploaded for this work.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You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will receive an email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from the Copyright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Office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confirming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receipt of your file(s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).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14600" y="3886200"/>
            <a:ext cx="3276600" cy="867489"/>
            <a:chOff x="2514600" y="3886200"/>
            <a:chExt cx="3276600" cy="867489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514600" y="4038600"/>
              <a:ext cx="22860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After files are received, you can click here to view a list (please allow up to one hour).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Arrow Connector 17"/>
            <p:cNvCxnSpPr>
              <a:stCxn id="5" idx="3"/>
            </p:cNvCxnSpPr>
            <p:nvPr/>
          </p:nvCxnSpPr>
          <p:spPr bwMode="auto">
            <a:xfrm flipV="1">
              <a:off x="4800600" y="3886200"/>
              <a:ext cx="990600" cy="50994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3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Mailing a Copy of Your Work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81355"/>
            <a:ext cx="8002587" cy="3563651"/>
          </a:xfrm>
        </p:spPr>
      </p:pic>
      <p:sp>
        <p:nvSpPr>
          <p:cNvPr id="7" name="Rounded Rectangle 6"/>
          <p:cNvSpPr/>
          <p:nvPr/>
        </p:nvSpPr>
        <p:spPr bwMode="auto">
          <a:xfrm>
            <a:off x="762000" y="2300886"/>
            <a:ext cx="3810000" cy="1021556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If you determine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that an electronic copy of your work is not acceptable, the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hard-copy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you 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mail 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must be accompanied by a shipping slip.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aseline="0" dirty="0" smtClean="0">
                <a:solidFill>
                  <a:srgbClr val="FF0000"/>
                </a:solidFill>
                <a:latin typeface="Arial" charset="0"/>
              </a:rPr>
              <a:t>Please</a:t>
            </a:r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 do not send</a:t>
            </a:r>
            <a:r>
              <a:rPr lang="en-US" sz="1200" baseline="0" dirty="0" smtClean="0">
                <a:solidFill>
                  <a:srgbClr val="FF0000"/>
                </a:solidFill>
                <a:latin typeface="Arial" charset="0"/>
              </a:rPr>
              <a:t> both electronic </a:t>
            </a:r>
            <a:r>
              <a:rPr lang="en-US" sz="1200" dirty="0" smtClean="0">
                <a:solidFill>
                  <a:srgbClr val="FF0000"/>
                </a:solidFill>
                <a:latin typeface="Arial" charset="0"/>
              </a:rPr>
              <a:t>and hard-copies.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8800" y="4797623"/>
            <a:ext cx="3105150" cy="817245"/>
            <a:chOff x="2133600" y="4703445"/>
            <a:chExt cx="3105150" cy="817245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647950" y="4703445"/>
              <a:ext cx="2590800" cy="817245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create a shipping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slip 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for sending your work by mail.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</a:t>
              </a:r>
            </a:p>
            <a:p>
              <a:pPr marL="0" marR="0" indent="0" algn="l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aseline="0" dirty="0" smtClean="0">
                  <a:solidFill>
                    <a:schemeClr val="bg2"/>
                  </a:solidFill>
                  <a:latin typeface="Arial" charset="0"/>
                </a:rPr>
                <a:t>(This</a:t>
              </a: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 will take a few seconds.)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6" idx="1"/>
            </p:cNvCxnSpPr>
            <p:nvPr/>
          </p:nvCxnSpPr>
          <p:spPr bwMode="auto">
            <a:xfrm flipH="1">
              <a:off x="2133600" y="5112068"/>
              <a:ext cx="51435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pic>
        <p:nvPicPr>
          <p:cNvPr id="3074" name="Picture 2" descr="U:\Training Materials\eCO Tutorials\Single Tutorial\Alternate payment and upload\35_ShippingSlipProm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93089"/>
            <a:ext cx="3200000" cy="1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410450" y="4191000"/>
            <a:ext cx="914400" cy="606624"/>
            <a:chOff x="7410450" y="4191000"/>
            <a:chExt cx="914400" cy="606624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7410450" y="4491157"/>
              <a:ext cx="9144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“OK”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7867650" y="4191000"/>
              <a:ext cx="0" cy="300157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15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Mailing a Copy of Your Work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63459"/>
            <a:ext cx="8002587" cy="3599444"/>
          </a:xfrm>
        </p:spPr>
      </p:pic>
      <p:grpSp>
        <p:nvGrpSpPr>
          <p:cNvPr id="7" name="Group 6"/>
          <p:cNvGrpSpPr/>
          <p:nvPr/>
        </p:nvGrpSpPr>
        <p:grpSpPr>
          <a:xfrm>
            <a:off x="1905000" y="5105400"/>
            <a:ext cx="2971800" cy="510778"/>
            <a:chOff x="2286000" y="5943600"/>
            <a:chExt cx="29718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743200" y="5943600"/>
              <a:ext cx="25146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the attachment link to open and print the shipping slip(s).</a:t>
              </a:r>
            </a:p>
          </p:txBody>
        </p:sp>
        <p:cxnSp>
          <p:nvCxnSpPr>
            <p:cNvPr id="6" name="Straight Arrow Connector 5"/>
            <p:cNvCxnSpPr>
              <a:stCxn id="3" idx="1"/>
            </p:cNvCxnSpPr>
            <p:nvPr/>
          </p:nvCxnSpPr>
          <p:spPr bwMode="auto">
            <a:xfrm flipH="1">
              <a:off x="2286000" y="6198989"/>
              <a:ext cx="457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Rounded Rectangle 7"/>
          <p:cNvSpPr/>
          <p:nvPr/>
        </p:nvSpPr>
        <p:spPr bwMode="auto">
          <a:xfrm>
            <a:off x="5060950" y="3860244"/>
            <a:ext cx="2819400" cy="919401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If you submitted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multiple applications together with one payment, a shipping slip will be created for each application.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0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a Shipping Slip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80" y="1600200"/>
            <a:ext cx="3530053" cy="4525963"/>
          </a:xfrm>
        </p:spPr>
      </p:pic>
      <p:sp>
        <p:nvSpPr>
          <p:cNvPr id="3" name="Rounded Rectangle 2"/>
          <p:cNvSpPr/>
          <p:nvPr/>
        </p:nvSpPr>
        <p:spPr bwMode="auto">
          <a:xfrm>
            <a:off x="200025" y="2347559"/>
            <a:ext cx="2362200" cy="715089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Attach the shipping slip corresponding to </a:t>
            </a:r>
            <a:r>
              <a:rPr lang="en-US" sz="1200" u="sng" dirty="0" smtClean="0">
                <a:solidFill>
                  <a:schemeClr val="bg2"/>
                </a:solidFill>
                <a:latin typeface="Arial" charset="0"/>
              </a:rPr>
              <a:t>each</a:t>
            </a: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 work to it before mailing.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0025" y="4572000"/>
            <a:ext cx="3000375" cy="510778"/>
            <a:chOff x="200025" y="4572000"/>
            <a:chExt cx="3000375" cy="51077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00025" y="4572000"/>
              <a:ext cx="2438400" cy="510778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Mail the work(s) to the address printed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on the shipping slip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5" idx="3"/>
            </p:cNvCxnSpPr>
            <p:nvPr/>
          </p:nvCxnSpPr>
          <p:spPr bwMode="auto">
            <a:xfrm>
              <a:off x="2638425" y="4827389"/>
              <a:ext cx="561975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8" name="Rounded Rectangle 7"/>
          <p:cNvSpPr/>
          <p:nvPr/>
        </p:nvSpPr>
        <p:spPr bwMode="auto">
          <a:xfrm>
            <a:off x="3276600" y="4572000"/>
            <a:ext cx="1143000" cy="51077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2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Submission Completed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63459"/>
            <a:ext cx="8002587" cy="3599444"/>
          </a:xfrm>
        </p:spPr>
      </p:pic>
      <p:sp>
        <p:nvSpPr>
          <p:cNvPr id="3" name="Rounded Rectangle 2"/>
          <p:cNvSpPr/>
          <p:nvPr/>
        </p:nvSpPr>
        <p:spPr bwMode="auto">
          <a:xfrm>
            <a:off x="2286000" y="3334107"/>
            <a:ext cx="5715000" cy="646986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Congratulations!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You have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completed the three steps for filing your copyright registration claim.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81800" y="2362200"/>
            <a:ext cx="1143000" cy="641508"/>
            <a:chOff x="6248400" y="5837159"/>
            <a:chExt cx="1143000" cy="64150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248400" y="6172200"/>
              <a:ext cx="1143000" cy="306467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“Home.”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 bwMode="auto">
            <a:xfrm flipV="1">
              <a:off x="6819900" y="5837159"/>
              <a:ext cx="0" cy="33504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09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Reviewing submitted 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8002585" cy="3804930"/>
          </a:xfrm>
        </p:spPr>
      </p:pic>
      <p:sp>
        <p:nvSpPr>
          <p:cNvPr id="5" name="Rounded Rectangle 4"/>
          <p:cNvSpPr/>
          <p:nvPr/>
        </p:nvSpPr>
        <p:spPr bwMode="auto">
          <a:xfrm>
            <a:off x="3276600" y="4343400"/>
            <a:ext cx="2971800" cy="510778"/>
          </a:xfrm>
          <a:prstGeom prst="roundRect">
            <a:avLst/>
          </a:prstGeom>
          <a:solidFill>
            <a:srgbClr val="FFFEC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2"/>
                </a:solidFill>
                <a:latin typeface="Arial" charset="0"/>
              </a:rPr>
              <a:t>Your application will appear in t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he Open Cases list  on the Welcome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s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creen.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5400" y="2667555"/>
            <a:ext cx="3581400" cy="510778"/>
            <a:chOff x="1295400" y="2667555"/>
            <a:chExt cx="3581400" cy="51077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2286000" y="2667555"/>
              <a:ext cx="2590800" cy="510778"/>
            </a:xfrm>
            <a:prstGeom prst="roundRect">
              <a:avLst/>
            </a:prstGeom>
            <a:solidFill>
              <a:srgbClr val="FFFECF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chemeClr val="bg2"/>
                  </a:solidFill>
                  <a:latin typeface="Arial" charset="0"/>
                </a:rPr>
                <a:t>Click “My Applications” to view a printable copy of your application.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 bwMode="auto">
            <a:xfrm flipH="1">
              <a:off x="1295400" y="2922944"/>
              <a:ext cx="990600" cy="1"/>
            </a:xfrm>
            <a:prstGeom prst="straightConnector1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76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For </a:t>
            </a:r>
            <a:r>
              <a:rPr lang="en-US" sz="2400" dirty="0"/>
              <a:t>technical </a:t>
            </a:r>
            <a:r>
              <a:rPr lang="en-US" sz="2400" dirty="0" smtClean="0"/>
              <a:t>assistance, contact us at:</a:t>
            </a:r>
            <a:endParaRPr lang="en-US" sz="2400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1 (877) 476-0778  </a:t>
            </a:r>
            <a:r>
              <a:rPr lang="en-US" sz="2400" dirty="0"/>
              <a:t>(toll free) or </a:t>
            </a:r>
            <a:r>
              <a:rPr lang="en-US" sz="2400" dirty="0" smtClean="0"/>
              <a:t>1 (202) 707-3002</a:t>
            </a:r>
            <a:endParaRPr lang="en-US" sz="2400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8:00 – 8:00 </a:t>
            </a:r>
            <a:r>
              <a:rPr lang="en-US" sz="2400" dirty="0"/>
              <a:t>EST, </a:t>
            </a:r>
            <a:r>
              <a:rPr lang="en-US" sz="2400" dirty="0" smtClean="0"/>
              <a:t>Monday – Friday </a:t>
            </a:r>
            <a:endParaRPr lang="en-US" sz="2400" dirty="0"/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>
                <a:solidFill>
                  <a:srgbClr val="FFC000"/>
                </a:solidFill>
                <a:hlinkClick r:id="rId2"/>
              </a:rPr>
              <a:t>ctoinfo@loc.gov</a:t>
            </a:r>
            <a:endParaRPr lang="en-US" sz="2400" dirty="0">
              <a:solidFill>
                <a:srgbClr val="FFC00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For all other questions: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1 (877</a:t>
            </a:r>
            <a:r>
              <a:rPr lang="en-US" sz="2400" dirty="0"/>
              <a:t>) </a:t>
            </a:r>
            <a:r>
              <a:rPr lang="en-US" sz="2400" dirty="0" smtClean="0"/>
              <a:t>476-0778 </a:t>
            </a:r>
            <a:r>
              <a:rPr lang="en-US" sz="2400" dirty="0"/>
              <a:t>(toll free)</a:t>
            </a:r>
            <a:r>
              <a:rPr lang="en-US" sz="2400" dirty="0" smtClean="0"/>
              <a:t> or 1 (202</a:t>
            </a:r>
            <a:r>
              <a:rPr lang="en-US" sz="2400" dirty="0"/>
              <a:t>) </a:t>
            </a:r>
            <a:r>
              <a:rPr lang="en-US" sz="2400" dirty="0" smtClean="0"/>
              <a:t>707-3000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/>
              <a:t>8:00 – 8:00 EST, Monday – Friday 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 smtClean="0">
                <a:hlinkClick r:id="rId3"/>
              </a:rPr>
              <a:t>copyinfo@loc.gov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2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Before you begin…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logging in to </a:t>
            </a:r>
            <a:r>
              <a:rPr lang="en-US" dirty="0" err="1" smtClean="0"/>
              <a:t>eCO</a:t>
            </a:r>
            <a:r>
              <a:rPr lang="en-US" dirty="0" smtClean="0"/>
              <a:t>, please be sure to: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Disable your pop-up blocker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Disable any third-party toolbars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eCO</a:t>
            </a:r>
            <a:r>
              <a:rPr lang="en-US" dirty="0"/>
              <a:t> System has been confirmed for use with the Firefox browser on the Microsoft Windows 7 Operating System.</a:t>
            </a:r>
          </a:p>
          <a:p>
            <a:r>
              <a:rPr lang="en-US" dirty="0"/>
              <a:t>Other browsers such as Internet Explorer, Chrome, Safari and Netscape may work and potentially could show less than optimal behavior when used with the </a:t>
            </a:r>
            <a:r>
              <a:rPr lang="en-US" dirty="0" err="1"/>
              <a:t>eCO</a:t>
            </a:r>
            <a:r>
              <a:rPr lang="en-US" dirty="0"/>
              <a:t> System.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7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Logging in to Register a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6" name="Group 5"/>
          <p:cNvGrpSpPr/>
          <p:nvPr/>
        </p:nvGrpSpPr>
        <p:grpSpPr>
          <a:xfrm>
            <a:off x="1828800" y="2971800"/>
            <a:ext cx="2819400" cy="510778"/>
            <a:chOff x="1828800" y="2971800"/>
            <a:chExt cx="28194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819400" y="2971800"/>
              <a:ext cx="18288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If you have an account already,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log in here.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3" idx="1"/>
            </p:cNvCxnSpPr>
            <p:nvPr/>
          </p:nvCxnSpPr>
          <p:spPr bwMode="auto">
            <a:xfrm flipH="1">
              <a:off x="1828800" y="3227189"/>
              <a:ext cx="990600" cy="0"/>
            </a:xfrm>
            <a:prstGeom prst="straightConnector1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grpSp>
        <p:nvGrpSpPr>
          <p:cNvPr id="8" name="Group 7"/>
          <p:cNvGrpSpPr/>
          <p:nvPr/>
        </p:nvGrpSpPr>
        <p:grpSpPr>
          <a:xfrm>
            <a:off x="2209800" y="3810000"/>
            <a:ext cx="2590800" cy="510778"/>
            <a:chOff x="2324100" y="6019800"/>
            <a:chExt cx="2590800" cy="51077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933700" y="6019800"/>
              <a:ext cx="19812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To create a new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a</a:t>
              </a: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ccount, click here.</a:t>
              </a:r>
            </a:p>
          </p:txBody>
        </p:sp>
        <p:cxnSp>
          <p:nvCxnSpPr>
            <p:cNvPr id="9" name="Straight Arrow Connector 8"/>
            <p:cNvCxnSpPr>
              <a:stCxn id="5" idx="1"/>
            </p:cNvCxnSpPr>
            <p:nvPr/>
          </p:nvCxnSpPr>
          <p:spPr bwMode="auto">
            <a:xfrm flipH="1">
              <a:off x="2324100" y="6275189"/>
              <a:ext cx="609600" cy="0"/>
            </a:xfrm>
            <a:prstGeom prst="straightConnector1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46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Beginning an Application for a Basic Registration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960716"/>
            <a:ext cx="8002587" cy="3804930"/>
          </a:xfrm>
        </p:spPr>
      </p:pic>
      <p:grpSp>
        <p:nvGrpSpPr>
          <p:cNvPr id="10" name="Group 9"/>
          <p:cNvGrpSpPr/>
          <p:nvPr/>
        </p:nvGrpSpPr>
        <p:grpSpPr>
          <a:xfrm>
            <a:off x="1524000" y="3171420"/>
            <a:ext cx="3505200" cy="510778"/>
            <a:chOff x="1524000" y="3171420"/>
            <a:chExt cx="3505200" cy="510778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743200" y="3171420"/>
              <a:ext cx="22860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“Register a</a:t>
              </a:r>
              <a:r>
                <a:rPr kumimoji="0" lang="en-US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 New Claim” to begin your application.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>
              <a:off x="1524000" y="3426809"/>
              <a:ext cx="1219200" cy="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2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Correct Application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8002587" cy="3572023"/>
          </a:xfrm>
        </p:spPr>
      </p:pic>
      <p:grpSp>
        <p:nvGrpSpPr>
          <p:cNvPr id="17" name="Group 16"/>
          <p:cNvGrpSpPr/>
          <p:nvPr/>
        </p:nvGrpSpPr>
        <p:grpSpPr>
          <a:xfrm>
            <a:off x="4495800" y="3420705"/>
            <a:ext cx="4038600" cy="715089"/>
            <a:chOff x="4495800" y="3420705"/>
            <a:chExt cx="4038600" cy="715089"/>
          </a:xfrm>
        </p:grpSpPr>
        <p:cxnSp>
          <p:nvCxnSpPr>
            <p:cNvPr id="7" name="Straight Arrow Connector 6"/>
            <p:cNvCxnSpPr>
              <a:stCxn id="5" idx="1"/>
            </p:cNvCxnSpPr>
            <p:nvPr/>
          </p:nvCxnSpPr>
          <p:spPr bwMode="auto">
            <a:xfrm flipH="1" flipV="1">
              <a:off x="4495800" y="3778249"/>
              <a:ext cx="685800" cy="1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sp>
          <p:nvSpPr>
            <p:cNvPr id="5" name="Rounded Rectangle 4"/>
            <p:cNvSpPr/>
            <p:nvPr/>
          </p:nvSpPr>
          <p:spPr bwMode="auto">
            <a:xfrm>
              <a:off x="5181600" y="3420705"/>
              <a:ext cx="3352800" cy="715089"/>
            </a:xfrm>
            <a:prstGeom prst="roundRect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chemeClr val="bg2"/>
                  </a:solidFill>
                </a:rPr>
                <a:t>Click “Yes” or “No” for these 3 statements to determine which application is appropriate for registering your </a:t>
              </a:r>
              <a:r>
                <a:rPr lang="en-US" sz="1200" dirty="0" smtClean="0">
                  <a:solidFill>
                    <a:schemeClr val="bg2"/>
                  </a:solidFill>
                </a:rPr>
                <a:t>work.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5" idx="1"/>
            </p:cNvCxnSpPr>
            <p:nvPr/>
          </p:nvCxnSpPr>
          <p:spPr bwMode="auto">
            <a:xfrm flipH="1" flipV="1">
              <a:off x="4495800" y="3420705"/>
              <a:ext cx="685800" cy="357545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  <p:cxnSp>
          <p:nvCxnSpPr>
            <p:cNvPr id="14" name="Straight Arrow Connector 13"/>
            <p:cNvCxnSpPr>
              <a:stCxn id="5" idx="1"/>
            </p:cNvCxnSpPr>
            <p:nvPr/>
          </p:nvCxnSpPr>
          <p:spPr bwMode="auto">
            <a:xfrm flipH="1">
              <a:off x="4572000" y="3778250"/>
              <a:ext cx="609600" cy="357544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13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Correct Application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48532"/>
            <a:ext cx="8002587" cy="3629298"/>
          </a:xfrm>
        </p:spPr>
      </p:pic>
      <p:grpSp>
        <p:nvGrpSpPr>
          <p:cNvPr id="6" name="Group 5"/>
          <p:cNvGrpSpPr/>
          <p:nvPr/>
        </p:nvGrpSpPr>
        <p:grpSpPr>
          <a:xfrm>
            <a:off x="381000" y="4572000"/>
            <a:ext cx="1981200" cy="891778"/>
            <a:chOff x="381000" y="6153150"/>
            <a:chExt cx="1981200" cy="89177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81000" y="6534150"/>
              <a:ext cx="1981200" cy="510778"/>
            </a:xfrm>
            <a:prstGeom prst="roundRect">
              <a:avLst/>
            </a:prstGeom>
            <a:solidFill>
              <a:srgbClr val="FFFECF"/>
            </a:solidFill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sz="120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Click here to begin your Single </a:t>
              </a:r>
              <a:r>
                <a:rPr kumimoji="0" lang="vi-VN" sz="1200" i="0" u="none" strike="noStrike" cap="none" normalizeH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rPr>
                <a:t>Application. </a:t>
              </a: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 bwMode="auto">
            <a:xfrm flipV="1">
              <a:off x="1371600" y="6153150"/>
              <a:ext cx="0" cy="381000"/>
            </a:xfrm>
            <a:prstGeom prst="straightConnector1">
              <a:avLst/>
            </a:prstGeom>
            <a:solidFill>
              <a:srgbClr val="FFFEC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cxnSp>
      </p:grpSp>
      <p:sp>
        <p:nvSpPr>
          <p:cNvPr id="10" name="Rounded Rectangle 9"/>
          <p:cNvSpPr/>
          <p:nvPr/>
        </p:nvSpPr>
        <p:spPr bwMode="auto">
          <a:xfrm>
            <a:off x="1371600" y="2591354"/>
            <a:ext cx="4114800" cy="510778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If you can answer “Yes” for </a:t>
            </a:r>
            <a:r>
              <a:rPr lang="en-US" sz="1200" u="sng" dirty="0">
                <a:solidFill>
                  <a:schemeClr val="bg2"/>
                </a:solidFill>
              </a:rPr>
              <a:t>a</a:t>
            </a:r>
            <a:r>
              <a:rPr lang="vi-VN" sz="1200" u="sng" dirty="0">
                <a:solidFill>
                  <a:schemeClr val="bg2"/>
                </a:solidFill>
              </a:rPr>
              <a:t>ll</a:t>
            </a:r>
            <a:r>
              <a:rPr lang="en-US" sz="1200" u="sng" dirty="0">
                <a:solidFill>
                  <a:schemeClr val="bg2"/>
                </a:solidFill>
              </a:rPr>
              <a:t> three questions</a:t>
            </a:r>
            <a:r>
              <a:rPr lang="en-US" sz="1200" dirty="0">
                <a:solidFill>
                  <a:schemeClr val="bg2"/>
                </a:solidFill>
              </a:rPr>
              <a:t>, your work may be </a:t>
            </a:r>
            <a:r>
              <a:rPr lang="vi-VN" sz="1200" dirty="0">
                <a:solidFill>
                  <a:schemeClr val="bg2"/>
                </a:solidFill>
              </a:rPr>
              <a:t>eligible for registration </a:t>
            </a:r>
            <a:r>
              <a:rPr lang="en-US" sz="1200" dirty="0">
                <a:solidFill>
                  <a:schemeClr val="bg2"/>
                </a:solidFill>
              </a:rPr>
              <a:t>on the </a:t>
            </a:r>
            <a:r>
              <a:rPr lang="vi-VN" sz="1200" dirty="0">
                <a:solidFill>
                  <a:schemeClr val="bg2"/>
                </a:solidFill>
              </a:rPr>
              <a:t>Single </a:t>
            </a:r>
            <a:r>
              <a:rPr lang="en-US" sz="1200" dirty="0">
                <a:solidFill>
                  <a:schemeClr val="bg2"/>
                </a:solidFill>
              </a:rPr>
              <a:t>Application.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34000" y="3835957"/>
            <a:ext cx="3060700" cy="1532334"/>
          </a:xfrm>
          <a:prstGeom prst="roundRect">
            <a:avLst/>
          </a:prstGeom>
          <a:solidFill>
            <a:srgbClr val="FFFEC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A “No” 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for </a:t>
            </a:r>
            <a:r>
              <a:rPr lang="en-US" sz="1200" u="sng" dirty="0">
                <a:solidFill>
                  <a:schemeClr val="bg2"/>
                </a:solidFill>
                <a:latin typeface="Arial" charset="0"/>
              </a:rPr>
              <a:t>any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 of these questions indicates your work must be registered on the </a:t>
            </a:r>
            <a:r>
              <a:rPr lang="en-US" sz="1200" u="sng" dirty="0">
                <a:solidFill>
                  <a:schemeClr val="bg2"/>
                </a:solidFill>
                <a:latin typeface="Arial" charset="0"/>
              </a:rPr>
              <a:t>Standard</a:t>
            </a:r>
            <a:r>
              <a:rPr lang="en-US" sz="1200" dirty="0">
                <a:solidFill>
                  <a:schemeClr val="bg2"/>
                </a:solidFill>
                <a:latin typeface="Arial" charset="0"/>
              </a:rPr>
              <a:t> Application. </a:t>
            </a:r>
            <a:endParaRPr lang="en-US" sz="1200" dirty="0" smtClean="0">
              <a:solidFill>
                <a:schemeClr val="bg2"/>
              </a:solidFill>
              <a:latin typeface="Arial" charset="0"/>
            </a:endParaRPr>
          </a:p>
          <a:p>
            <a:endParaRPr lang="en-US" sz="1200" dirty="0">
              <a:solidFill>
                <a:schemeClr val="bg2"/>
              </a:solidFill>
              <a:latin typeface="Arial" charset="0"/>
            </a:endParaRPr>
          </a:p>
          <a:p>
            <a:r>
              <a:rPr lang="en-US" sz="1200" dirty="0" smtClean="0">
                <a:solidFill>
                  <a:schemeClr val="bg2"/>
                </a:solidFill>
              </a:rPr>
              <a:t>Please review the Standard Application version of this tutorial at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  <a:hlinkClick r:id="rId3"/>
              </a:rPr>
              <a:t>http://copyright.gov/eco</a:t>
            </a:r>
            <a:r>
              <a:rPr lang="en-US" sz="12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12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9B53E0-354A-45DE-B7B8-6363F0C940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13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Stream">
  <a:themeElements>
    <a:clrScheme name="Custom 2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0947FF"/>
      </a:hlink>
      <a:folHlink>
        <a:srgbClr val="FFFFCC"/>
      </a:folHlink>
    </a:clrScheme>
    <a:fontScheme name="Stream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EC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solidFill>
          <a:srgbClr val="FFFEC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arrow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/>
      <a:lstStyle/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7746</TotalTime>
  <Words>2015</Words>
  <Application>Microsoft Office PowerPoint</Application>
  <PresentationFormat>On-screen Show (4:3)</PresentationFormat>
  <Paragraphs>245</Paragraphs>
  <Slides>47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Stream</vt:lpstr>
      <vt:lpstr>Welcome to the eCO (electronic Copyright Office) Single Application  Tutorial</vt:lpstr>
      <vt:lpstr>PowerPoint Presentation</vt:lpstr>
      <vt:lpstr>What is a Single Application?</vt:lpstr>
      <vt:lpstr>Which types of work may be registered?</vt:lpstr>
      <vt:lpstr>Before you begin…</vt:lpstr>
      <vt:lpstr>Logging in to Register a Work</vt:lpstr>
      <vt:lpstr>Beginning an Application for a Basic Registration</vt:lpstr>
      <vt:lpstr>Choosing the Correct Application </vt:lpstr>
      <vt:lpstr>Choosing the Correct Application </vt:lpstr>
      <vt:lpstr>Choosing the Correct Application </vt:lpstr>
      <vt:lpstr>Confirming Eligibility for Single Application</vt:lpstr>
      <vt:lpstr>Selecting the Type of Work</vt:lpstr>
      <vt:lpstr>Selecting the Type of Work</vt:lpstr>
      <vt:lpstr>Entering the Title of the Work</vt:lpstr>
      <vt:lpstr>Selecting Publication Status</vt:lpstr>
      <vt:lpstr>For Unpublished Works</vt:lpstr>
      <vt:lpstr>For Published Works</vt:lpstr>
      <vt:lpstr>Naming the author of the Work</vt:lpstr>
      <vt:lpstr>Completing Claimant Information</vt:lpstr>
      <vt:lpstr>Identifying Preexisting Material</vt:lpstr>
      <vt:lpstr>Rights and Permissions Contact</vt:lpstr>
      <vt:lpstr>Correspondent Contact</vt:lpstr>
      <vt:lpstr>Certificate Mailing Address</vt:lpstr>
      <vt:lpstr>Requesting Expedited Processing</vt:lpstr>
      <vt:lpstr>Certifying the Application </vt:lpstr>
      <vt:lpstr>Reviewing the Application</vt:lpstr>
      <vt:lpstr>Additional Service or Checkout </vt:lpstr>
      <vt:lpstr>Selecting Payment Method</vt:lpstr>
      <vt:lpstr>Pay.gov: Electronic Funds Transfer</vt:lpstr>
      <vt:lpstr>Pay.gov: Credit or Debit Card</vt:lpstr>
      <vt:lpstr>Pay.gov: Authorizing the Payment</vt:lpstr>
      <vt:lpstr>Paying with a Copyright Office Deposit Account</vt:lpstr>
      <vt:lpstr>Paying with a Copyright Office Deposit Account</vt:lpstr>
      <vt:lpstr>Paying with a Copyright Office Deposit Account</vt:lpstr>
      <vt:lpstr>Submission Confirmation </vt:lpstr>
      <vt:lpstr>Sending a Copy of Your Work</vt:lpstr>
      <vt:lpstr>Uploading a Copy of Your Work</vt:lpstr>
      <vt:lpstr>Selecting Files to Upload </vt:lpstr>
      <vt:lpstr>Uploading the Selected Files </vt:lpstr>
      <vt:lpstr>Confirming Submission Completeness </vt:lpstr>
      <vt:lpstr>Upload Completed</vt:lpstr>
      <vt:lpstr>Mailing a Copy of Your Work </vt:lpstr>
      <vt:lpstr>Mailing a Copy of Your Work </vt:lpstr>
      <vt:lpstr>Printing a Shipping Slip</vt:lpstr>
      <vt:lpstr>Claim Submission Completed</vt:lpstr>
      <vt:lpstr>Reviewing submitted applications</vt:lpstr>
      <vt:lpstr>Questions?</vt:lpstr>
    </vt:vector>
  </TitlesOfParts>
  <Company>The Library Of Congress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Oswald Stephen</dc:creator>
  <cp:lastModifiedBy>Oswald Stephen</cp:lastModifiedBy>
  <cp:revision>221</cp:revision>
  <dcterms:created xsi:type="dcterms:W3CDTF">2014-06-05T18:18:17Z</dcterms:created>
  <dcterms:modified xsi:type="dcterms:W3CDTF">2015-02-02T20:53:54Z</dcterms:modified>
</cp:coreProperties>
</file>