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6" r:id="rId2"/>
    <p:sldId id="344" r:id="rId3"/>
    <p:sldId id="289" r:id="rId4"/>
    <p:sldId id="345" r:id="rId5"/>
    <p:sldId id="337" r:id="rId6"/>
    <p:sldId id="338" r:id="rId7"/>
    <p:sldId id="339" r:id="rId8"/>
    <p:sldId id="340" r:id="rId9"/>
    <p:sldId id="341" r:id="rId10"/>
    <p:sldId id="297" r:id="rId11"/>
    <p:sldId id="299" r:id="rId12"/>
    <p:sldId id="300" r:id="rId13"/>
    <p:sldId id="34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76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50E6C4-DC8A-4244-BD61-7CD05BE19B8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97A525-2507-48BA-8B01-67B40756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E3F2-4304-454E-9922-497ACB32296A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4" name="Picture 34" descr="titlebk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 lIns="91440" tIns="45720" rIns="91440" bIns="45720"/>
          <a:lstStyle>
            <a:lvl1pPr algn="ct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pic>
        <p:nvPicPr>
          <p:cNvPr id="71707" name="Picture 27" descr="ppt_wordmark_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43399"/>
              </a:clrFrom>
              <a:clrTo>
                <a:srgbClr val="3433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6248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9424988" y="3983038"/>
            <a:ext cx="18415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14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002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7200"/>
            <a:ext cx="58499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4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91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57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25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74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30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39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6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7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0683" name="Group 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6" name="Freeform 30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7" name="Freeform 31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8" name="Freeform 32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</p:grpSp>
        <p:sp>
          <p:nvSpPr>
            <p:cNvPr id="70689" name="Freeform 33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  <p:sp>
          <p:nvSpPr>
            <p:cNvPr id="70690" name="Freeform 34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</p:grpSp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46121802-EFC8-4B7F-9BBB-3A6D77D0D880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4213" y="457200"/>
            <a:ext cx="8002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80025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0696" name="Picture 40" descr="eCO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18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pyinfo@loc.gov" TargetMode="External"/><Relationship Id="rId2" Type="http://schemas.openxmlformats.org/officeDocument/2006/relationships/hyperlink" Target="mailto:ctoinfo@loc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752600"/>
            <a:ext cx="8610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Uploading Your Work </a:t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 err="1" smtClean="0"/>
              <a:t>eCO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800" dirty="0"/>
              <a:t>A step-by-step tutorial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0507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a Copy of Your Work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81355"/>
            <a:ext cx="8002587" cy="3563651"/>
          </a:xfrm>
        </p:spPr>
      </p:pic>
      <p:sp>
        <p:nvSpPr>
          <p:cNvPr id="7" name="Rounded Rectangle 6"/>
          <p:cNvSpPr/>
          <p:nvPr/>
        </p:nvSpPr>
        <p:spPr bwMode="auto">
          <a:xfrm>
            <a:off x="762000" y="2300886"/>
            <a:ext cx="38100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determine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that an electronic copy of your work is not acceptable, 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hard-copy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mail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must be accompanied by a shipping slip.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Please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 do not send</a:t>
            </a: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 both electronic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and hard-copies.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4797623"/>
            <a:ext cx="3105150" cy="817245"/>
            <a:chOff x="2133600" y="4703445"/>
            <a:chExt cx="3105150" cy="81724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47950" y="4703445"/>
              <a:ext cx="2590800" cy="817245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create a shipping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slip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for sending your work by mail.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aseline="0" dirty="0" smtClean="0">
                  <a:solidFill>
                    <a:schemeClr val="bg2"/>
                  </a:solidFill>
                  <a:latin typeface="Arial" charset="0"/>
                </a:rPr>
                <a:t>(This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will take a few seconds.)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 bwMode="auto">
            <a:xfrm flipH="1">
              <a:off x="2133600" y="5112068"/>
              <a:ext cx="51435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pic>
        <p:nvPicPr>
          <p:cNvPr id="3074" name="Picture 2" descr="U:\Training Materials\eCO Tutorials\Single Tutorial\Alternate payment and upload\35_ShippingSlipPro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3089"/>
            <a:ext cx="3200000" cy="1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410450" y="4191000"/>
            <a:ext cx="914400" cy="606624"/>
            <a:chOff x="7410450" y="4191000"/>
            <a:chExt cx="914400" cy="60662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410450" y="4491157"/>
              <a:ext cx="9144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“OK”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867650" y="4191000"/>
              <a:ext cx="0" cy="30015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961125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Mailing a Copy of Your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63459"/>
            <a:ext cx="8002587" cy="3599444"/>
          </a:xfrm>
        </p:spPr>
      </p:pic>
      <p:grpSp>
        <p:nvGrpSpPr>
          <p:cNvPr id="7" name="Group 6"/>
          <p:cNvGrpSpPr/>
          <p:nvPr/>
        </p:nvGrpSpPr>
        <p:grpSpPr>
          <a:xfrm>
            <a:off x="1905000" y="5105400"/>
            <a:ext cx="2971800" cy="510778"/>
            <a:chOff x="2286000" y="5943600"/>
            <a:chExt cx="29718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743200" y="5943600"/>
              <a:ext cx="2514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 the attachment link to open and print the shipping slip(s).</a:t>
              </a: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>
              <a:off x="22860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5060950" y="3860244"/>
            <a:ext cx="2819400" cy="919401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submitted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multiple applications together with one payment, a shipping slip will be created for each application.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9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Shipping Slip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0" y="1600200"/>
            <a:ext cx="3530053" cy="452596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00025" y="2347559"/>
            <a:ext cx="2362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Attach the shipping slip corresponding to </a:t>
            </a:r>
            <a:r>
              <a:rPr lang="en-US" sz="1200" u="sng" dirty="0" smtClean="0">
                <a:solidFill>
                  <a:schemeClr val="bg2"/>
                </a:solidFill>
                <a:latin typeface="Arial" charset="0"/>
              </a:rPr>
              <a:t>each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 work to it before mailing.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025" y="4572000"/>
            <a:ext cx="3000375" cy="510778"/>
            <a:chOff x="200025" y="4572000"/>
            <a:chExt cx="3000375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00025" y="4572000"/>
              <a:ext cx="2438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Mail the work(s) to the address printed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on the shipping slip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>
              <a:off x="2638425" y="4827389"/>
              <a:ext cx="5619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3276600" y="4572000"/>
            <a:ext cx="1143000" cy="51077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0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technical </a:t>
            </a:r>
            <a:r>
              <a:rPr lang="en-US" sz="2400" dirty="0" smtClean="0"/>
              <a:t>assistance, contact us at: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(877) 476-0778  </a:t>
            </a:r>
            <a:r>
              <a:rPr lang="en-US" sz="2400" dirty="0"/>
              <a:t>(toll free) or </a:t>
            </a:r>
            <a:r>
              <a:rPr lang="en-US" sz="2400" dirty="0" smtClean="0"/>
              <a:t>1 (202) 707-3002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</a:t>
            </a:r>
            <a:r>
              <a:rPr lang="en-US" sz="2400" dirty="0"/>
              <a:t>EST, </a:t>
            </a:r>
            <a:r>
              <a:rPr lang="en-US" sz="2400" dirty="0" smtClean="0"/>
              <a:t>Monday – Friday 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hlinkClick r:id="rId2"/>
              </a:rPr>
              <a:t>ctoinfo@loc.gov</a:t>
            </a:r>
            <a:endParaRPr lang="en-US" sz="2400" dirty="0" smtClean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For all other questions: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</a:t>
            </a:r>
            <a:r>
              <a:rPr lang="en-US" sz="2400" dirty="0"/>
              <a:t>) </a:t>
            </a:r>
            <a:r>
              <a:rPr lang="en-US" sz="2400" dirty="0" smtClean="0"/>
              <a:t>476-0778 </a:t>
            </a:r>
            <a:r>
              <a:rPr lang="en-US" sz="2400" dirty="0"/>
              <a:t>(toll free)</a:t>
            </a:r>
            <a:r>
              <a:rPr lang="en-US" sz="2400" dirty="0" smtClean="0"/>
              <a:t> or 1 (202</a:t>
            </a:r>
            <a:r>
              <a:rPr lang="en-US" sz="2400" dirty="0"/>
              <a:t>) </a:t>
            </a:r>
            <a:r>
              <a:rPr lang="en-US" sz="2400" dirty="0" smtClean="0"/>
              <a:t>707-3000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EST, Monday – Friday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hlinkClick r:id="rId3"/>
              </a:rPr>
              <a:t>copyinfo@loc.gov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60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an electronic copy acceptable?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hlink"/>
              </a:buClr>
            </a:pPr>
            <a:r>
              <a:rPr lang="en-US" altLang="en-US" sz="2000" dirty="0" smtClean="0">
                <a:ea typeface="+mn-ea"/>
              </a:rPr>
              <a:t>An </a:t>
            </a:r>
            <a:r>
              <a:rPr lang="en-US" altLang="en-US" sz="2000" dirty="0">
                <a:ea typeface="+mn-ea"/>
              </a:rPr>
              <a:t>electronic copy of the work being registered may be uploaded directly into </a:t>
            </a:r>
            <a:r>
              <a:rPr lang="en-US" altLang="en-US" sz="2000" dirty="0" err="1">
                <a:ea typeface="+mn-ea"/>
              </a:rPr>
              <a:t>eCO</a:t>
            </a:r>
            <a:r>
              <a:rPr lang="en-US" altLang="en-US" sz="2000" dirty="0">
                <a:ea typeface="+mn-ea"/>
              </a:rPr>
              <a:t> if it is within one of the following categories</a:t>
            </a:r>
            <a:r>
              <a:rPr lang="en-US" altLang="en-US" sz="2000" dirty="0" smtClean="0">
                <a:ea typeface="+mn-ea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Unpublished work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Work published only electronically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Published work for which the deposit requirement is identifying material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Published work for which there are special agreements requiring a hard-copy deposit to be sent separately to the Library of Congress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altLang="en-US" sz="2000" dirty="0">
                <a:ea typeface="+mn-ea"/>
              </a:rPr>
              <a:t>For works where a hard-copy is required, you can still submit an application and payment by </a:t>
            </a:r>
            <a:r>
              <a:rPr lang="en-US" altLang="en-US" sz="2000" dirty="0" err="1">
                <a:ea typeface="+mn-ea"/>
              </a:rPr>
              <a:t>eCO</a:t>
            </a:r>
            <a:r>
              <a:rPr lang="en-US" altLang="en-US" sz="2000" dirty="0">
                <a:ea typeface="+mn-ea"/>
              </a:rPr>
              <a:t> and send copies of your work to the Copyright Office by the U.S. Postal Service or express courier.</a:t>
            </a:r>
          </a:p>
          <a:p>
            <a:pPr marL="342900" lvl="1" indent="-342900">
              <a:buClr>
                <a:schemeClr val="hlink"/>
              </a:buClr>
            </a:pP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4130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Submission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1960716"/>
            <a:ext cx="8002585" cy="380493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429000" y="2971800"/>
            <a:ext cx="2743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After payment is confirmed, you must send a copy of your work to complete the submission process.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05600" y="2915900"/>
            <a:ext cx="1600200" cy="826887"/>
            <a:chOff x="6553200" y="5551291"/>
            <a:chExt cx="1600200" cy="82688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553200" y="58674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send a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 bwMode="auto">
            <a:xfrm flipV="1">
              <a:off x="7353300" y="5551291"/>
              <a:ext cx="0" cy="31610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594719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Upload Your </a:t>
            </a:r>
            <a:r>
              <a:rPr lang="en-US" dirty="0"/>
              <a:t>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33600" y="2530818"/>
            <a:ext cx="6248400" cy="1225868"/>
            <a:chOff x="2133600" y="2530818"/>
            <a:chExt cx="6248400" cy="122586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10200" y="2530818"/>
              <a:ext cx="2971800" cy="122586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Please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review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screen instructions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b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efore uploading 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your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work. 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blue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links for helpful information about copy requirements and file type and size limitations.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7" idx="1"/>
            </p:cNvCxnSpPr>
            <p:nvPr/>
          </p:nvCxnSpPr>
          <p:spPr bwMode="auto">
            <a:xfrm flipH="1">
              <a:off x="2133600" y="3143752"/>
              <a:ext cx="3276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3276600" y="2819400"/>
              <a:ext cx="2133600" cy="32435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5" name="Straight Arrow Connector 24"/>
            <p:cNvCxnSpPr>
              <a:stCxn id="7" idx="1"/>
            </p:cNvCxnSpPr>
            <p:nvPr/>
          </p:nvCxnSpPr>
          <p:spPr bwMode="auto">
            <a:xfrm flipH="1" flipV="1">
              <a:off x="4419600" y="2530818"/>
              <a:ext cx="990600" cy="61293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7" name="Rounded Rectangle 16"/>
          <p:cNvSpPr/>
          <p:nvPr/>
        </p:nvSpPr>
        <p:spPr bwMode="auto">
          <a:xfrm>
            <a:off x="1857375" y="4034535"/>
            <a:ext cx="30480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The application(s) you just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submitted with payment will be listed on this screen.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67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</a:t>
            </a:r>
            <a:r>
              <a:rPr lang="en-US" dirty="0"/>
              <a:t>Copy of Your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4100" y="2429692"/>
            <a:ext cx="1600200" cy="1159589"/>
            <a:chOff x="3124200" y="2590800"/>
            <a:chExt cx="1600200" cy="115958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124200" y="2590800"/>
              <a:ext cx="1600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ploa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d an electronic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work(s).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 bwMode="auto">
            <a:xfrm>
              <a:off x="3924300" y="3305889"/>
              <a:ext cx="0" cy="4445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762000" y="3657601"/>
            <a:ext cx="1752600" cy="1143101"/>
            <a:chOff x="762000" y="3657601"/>
            <a:chExt cx="1752600" cy="1143101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62000" y="4085613"/>
              <a:ext cx="17526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C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lick the “Title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”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 to see all the titles you entered (optional).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 bwMode="auto">
            <a:xfrm flipH="1" flipV="1">
              <a:off x="1066800" y="3657601"/>
              <a:ext cx="571500" cy="42801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146161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Files to Upload</a:t>
            </a:r>
            <a:r>
              <a:rPr lang="en-US" dirty="0"/>
              <a:t>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9637"/>
            <a:ext cx="8002587" cy="3538281"/>
          </a:xfrm>
        </p:spPr>
      </p:pic>
      <p:grpSp>
        <p:nvGrpSpPr>
          <p:cNvPr id="7" name="Group 6"/>
          <p:cNvGrpSpPr/>
          <p:nvPr/>
        </p:nvGrpSpPr>
        <p:grpSpPr>
          <a:xfrm>
            <a:off x="4375150" y="4242078"/>
            <a:ext cx="2406650" cy="715089"/>
            <a:chOff x="3733800" y="4775478"/>
            <a:chExt cx="2286000" cy="7150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343400" y="4775478"/>
              <a:ext cx="1676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Select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file(s) to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be uploaded and click “Open.”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3733800" y="5133022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4" name="Rounded Rectangle 3"/>
          <p:cNvSpPr/>
          <p:nvPr/>
        </p:nvSpPr>
        <p:spPr bwMode="auto">
          <a:xfrm>
            <a:off x="1447800" y="2667000"/>
            <a:ext cx="2743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 new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window will open, allowing you to select the file(s) for this work from your computer.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the Selected Files</a:t>
            </a: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2" y="1981200"/>
            <a:ext cx="7559715" cy="406073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371600" y="4375150"/>
            <a:ext cx="30099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file(s)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selected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will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be displayed with the corresponding work.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18150" y="3680222"/>
            <a:ext cx="2209800" cy="510778"/>
            <a:chOff x="6400800" y="4216400"/>
            <a:chExt cx="22098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45300" y="4216400"/>
              <a:ext cx="17653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Remove any incorrect files before uploading.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 bwMode="auto">
            <a:xfrm flipH="1">
              <a:off x="6400800" y="4471789"/>
              <a:ext cx="4445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3048000" y="2514600"/>
            <a:ext cx="1524000" cy="838200"/>
            <a:chOff x="3048000" y="2514600"/>
            <a:chExt cx="1524000" cy="838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048000" y="2514600"/>
              <a:ext cx="1524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upload your file(s).</a:t>
              </a:r>
            </a:p>
          </p:txBody>
        </p:sp>
        <p:cxnSp>
          <p:nvCxnSpPr>
            <p:cNvPr id="21" name="Straight Arrow Connector 20"/>
            <p:cNvCxnSpPr>
              <a:stCxn id="5" idx="2"/>
            </p:cNvCxnSpPr>
            <p:nvPr/>
          </p:nvCxnSpPr>
          <p:spPr bwMode="auto">
            <a:xfrm>
              <a:off x="3810000" y="3025378"/>
              <a:ext cx="0" cy="3274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260822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Submission Completeness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1939422"/>
            <a:ext cx="7750175" cy="3847518"/>
          </a:xfrm>
        </p:spPr>
      </p:pic>
      <p:sp>
        <p:nvSpPr>
          <p:cNvPr id="5" name="Rounded Rectangle 4"/>
          <p:cNvSpPr/>
          <p:nvPr/>
        </p:nvSpPr>
        <p:spPr bwMode="auto">
          <a:xfrm>
            <a:off x="2438400" y="2362200"/>
            <a:ext cx="3352799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cannot begin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processing  applications with uploaded deposit copies until you confirm that all files have been sent.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0" y="3962400"/>
            <a:ext cx="1981200" cy="1019889"/>
            <a:chOff x="6858000" y="3962400"/>
            <a:chExt cx="1981200" cy="101988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58000" y="4267200"/>
              <a:ext cx="1981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here when </a:t>
              </a:r>
              <a:r>
                <a:rPr lang="en-US" sz="1200" u="sng" dirty="0" smtClean="0">
                  <a:solidFill>
                    <a:schemeClr val="bg2"/>
                  </a:solidFill>
                  <a:latin typeface="Arial" charset="0"/>
                </a:rPr>
                <a:t>all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files for this application have been uploaded.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 bwMode="auto">
            <a:xfrm flipV="1">
              <a:off x="7848600" y="3962400"/>
              <a:ext cx="0" cy="304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800151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1" y="2151691"/>
            <a:ext cx="7659671" cy="3422981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848100" y="2637471"/>
            <a:ext cx="4495800" cy="817245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No more files may be uploaded for this work.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You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will receive an email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from 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confirming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receipt of your file(s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4600" y="3886200"/>
            <a:ext cx="3276600" cy="867489"/>
            <a:chOff x="2514600" y="3886200"/>
            <a:chExt cx="3276600" cy="86748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14600" y="4038600"/>
              <a:ext cx="2286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After files are received, you can click here to view a list (please allow up to one hour).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5" idx="3"/>
            </p:cNvCxnSpPr>
            <p:nvPr/>
          </p:nvCxnSpPr>
          <p:spPr bwMode="auto">
            <a:xfrm flipV="1">
              <a:off x="4800600" y="3886200"/>
              <a:ext cx="990600" cy="5099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06413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tream">
  <a:themeElements>
    <a:clrScheme name="Custo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000"/>
      </a:hlink>
      <a:folHlink>
        <a:srgbClr val="FFFFCC"/>
      </a:folHlink>
    </a:clrScheme>
    <a:fontScheme name="Stream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/>
      <a:lstStyle/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10919</TotalTime>
  <Words>570</Words>
  <Application>Microsoft Office PowerPoint</Application>
  <PresentationFormat>On-screen Show (4:3)</PresentationFormat>
  <Paragraphs>57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Stream</vt:lpstr>
      <vt:lpstr>   Uploading Your Work  to eCO   </vt:lpstr>
      <vt:lpstr>When is an electronic copy acceptable? </vt:lpstr>
      <vt:lpstr>Completing Your Submission</vt:lpstr>
      <vt:lpstr>Before You Upload Your Work</vt:lpstr>
      <vt:lpstr>Uploading a Copy of Your Work</vt:lpstr>
      <vt:lpstr>Selecting Files to Upload </vt:lpstr>
      <vt:lpstr>Uploading the Selected Files </vt:lpstr>
      <vt:lpstr>Confirming Submission Completeness </vt:lpstr>
      <vt:lpstr>Upload Completed</vt:lpstr>
      <vt:lpstr>Mailing a Copy of Your Work </vt:lpstr>
      <vt:lpstr>Mailing a Copy of Your Work </vt:lpstr>
      <vt:lpstr>Printing a Shipping Slip</vt:lpstr>
      <vt:lpstr>Questions?</vt:lpstr>
    </vt:vector>
  </TitlesOfParts>
  <Company>The Library Of Congress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Stephen</dc:creator>
  <cp:lastModifiedBy>Oswald Stephen</cp:lastModifiedBy>
  <cp:revision>295</cp:revision>
  <cp:lastPrinted>2014-12-08T22:09:15Z</cp:lastPrinted>
  <dcterms:created xsi:type="dcterms:W3CDTF">2014-06-05T18:18:17Z</dcterms:created>
  <dcterms:modified xsi:type="dcterms:W3CDTF">2015-01-21T14:31:58Z</dcterms:modified>
</cp:coreProperties>
</file>