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318" r:id="rId2"/>
    <p:sldId id="261" r:id="rId3"/>
    <p:sldId id="319" r:id="rId4"/>
    <p:sldId id="322" r:id="rId5"/>
    <p:sldId id="257" r:id="rId6"/>
    <p:sldId id="267" r:id="rId7"/>
    <p:sldId id="313" r:id="rId8"/>
    <p:sldId id="314" r:id="rId9"/>
    <p:sldId id="323" r:id="rId10"/>
    <p:sldId id="324" r:id="rId11"/>
    <p:sldId id="321" r:id="rId12"/>
    <p:sldId id="268" r:id="rId13"/>
    <p:sldId id="307" r:id="rId14"/>
    <p:sldId id="270" r:id="rId15"/>
    <p:sldId id="271" r:id="rId16"/>
    <p:sldId id="272" r:id="rId17"/>
    <p:sldId id="276" r:id="rId18"/>
    <p:sldId id="279" r:id="rId19"/>
    <p:sldId id="281" r:id="rId20"/>
    <p:sldId id="285" r:id="rId21"/>
    <p:sldId id="290" r:id="rId22"/>
    <p:sldId id="291" r:id="rId23"/>
    <p:sldId id="315" r:id="rId24"/>
    <p:sldId id="316" r:id="rId25"/>
    <p:sldId id="293" r:id="rId26"/>
    <p:sldId id="288" r:id="rId27"/>
    <p:sldId id="289" r:id="rId28"/>
    <p:sldId id="283" r:id="rId29"/>
    <p:sldId id="300" r:id="rId30"/>
    <p:sldId id="301" r:id="rId31"/>
    <p:sldId id="311" r:id="rId32"/>
  </p:sldIdLst>
  <p:sldSz cx="9144000" cy="6858000" type="screen4x3"/>
  <p:notesSz cx="7010400" cy="9296400"/>
  <p:defaultTextStyle>
    <a:defPPr>
      <a:defRPr lang="en-US"/>
    </a:defPPr>
    <a:lvl1pPr algn="l" rtl="0" fontAlgn="base">
      <a:spcBef>
        <a:spcPct val="0"/>
      </a:spcBef>
      <a:spcAft>
        <a:spcPct val="0"/>
      </a:spcAft>
      <a:defRPr sz="2400" kern="1200" baseline="-250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baseline="-250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baseline="-250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baseline="-250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baseline="-250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baseline="-250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baseline="-250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baseline="-250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baseline="-250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Lamberson" initials="N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showScrollbar="0"/>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DDDD"/>
    <a:srgbClr val="1284A8"/>
    <a:srgbClr val="666666"/>
    <a:srgbClr val="EF8700"/>
    <a:srgbClr val="239BE1"/>
    <a:srgbClr val="333333"/>
    <a:srgbClr val="33C6F4"/>
    <a:srgbClr val="EA8000"/>
    <a:srgbClr val="FF800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21" d="100"/>
          <a:sy n="121" d="100"/>
        </p:scale>
        <p:origin x="19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aseline="0">
                <a:latin typeface="Times New Roman" pitchFamily="18" charset="0"/>
                <a:ea typeface="+mn-ea"/>
                <a:cs typeface="+mn-cs"/>
              </a:defRPr>
            </a:lvl1pPr>
          </a:lstStyle>
          <a:p>
            <a:pPr>
              <a:defRPr/>
            </a:pPr>
            <a:endParaRPr lang="en-US"/>
          </a:p>
        </p:txBody>
      </p:sp>
      <p:sp>
        <p:nvSpPr>
          <p:cNvPr id="49155"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aseline="0">
                <a:latin typeface="Times New Roman" pitchFamily="18" charset="0"/>
                <a:ea typeface="+mn-ea"/>
                <a:cs typeface="+mn-cs"/>
              </a:defRPr>
            </a:lvl1pPr>
          </a:lstStyle>
          <a:p>
            <a:pPr>
              <a:defRPr/>
            </a:pPr>
            <a:endParaRPr lang="en-US"/>
          </a:p>
        </p:txBody>
      </p:sp>
      <p:sp>
        <p:nvSpPr>
          <p:cNvPr id="49156"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aseline="0">
                <a:latin typeface="Times New Roman" pitchFamily="18" charset="0"/>
                <a:ea typeface="+mn-ea"/>
                <a:cs typeface="+mn-cs"/>
              </a:defRPr>
            </a:lvl1pPr>
          </a:lstStyle>
          <a:p>
            <a:pPr>
              <a:defRPr/>
            </a:pPr>
            <a:endParaRPr lang="en-US"/>
          </a:p>
        </p:txBody>
      </p:sp>
      <p:sp>
        <p:nvSpPr>
          <p:cNvPr id="49157"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aseline="0">
                <a:cs typeface="+mn-cs"/>
              </a:defRPr>
            </a:lvl1pPr>
          </a:lstStyle>
          <a:p>
            <a:pPr>
              <a:defRPr/>
            </a:pPr>
            <a:fld id="{5F84CD51-20F7-0D42-8B3A-4EE1EE1366A9}" type="slidenum">
              <a:rPr lang="en-US"/>
              <a:pPr>
                <a:defRPr/>
              </a:pPr>
              <a:t>‹#›</a:t>
            </a:fld>
            <a:endParaRPr lang="en-US"/>
          </a:p>
        </p:txBody>
      </p:sp>
    </p:spTree>
    <p:extLst>
      <p:ext uri="{BB962C8B-B14F-4D97-AF65-F5344CB8AC3E}">
        <p14:creationId xmlns:p14="http://schemas.microsoft.com/office/powerpoint/2010/main" val="411548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lvl1pPr>
              <a:defRPr sz="1200" baseline="0">
                <a:cs typeface="+mn-cs"/>
              </a:defRPr>
            </a:lvl1pPr>
          </a:lstStyle>
          <a:p>
            <a:pPr>
              <a:defRPr/>
            </a:pPr>
            <a:endParaRPr lang="en-US"/>
          </a:p>
        </p:txBody>
      </p:sp>
      <p:sp>
        <p:nvSpPr>
          <p:cNvPr id="75779" name="Rectangle 3"/>
          <p:cNvSpPr>
            <a:spLocks noGrp="1" noChangeArrowheads="1"/>
          </p:cNvSpPr>
          <p:nvPr>
            <p:ph type="dt" idx="1"/>
          </p:nvPr>
        </p:nvSpPr>
        <p:spPr bwMode="auto">
          <a:xfrm>
            <a:off x="397256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lvl1pPr algn="r">
              <a:defRPr sz="1200" baseline="0">
                <a:cs typeface="+mn-cs"/>
              </a:defRPr>
            </a:lvl1pPr>
          </a:lstStyle>
          <a:p>
            <a:pPr>
              <a:defRPr/>
            </a:pPr>
            <a:fld id="{97991C85-4405-6641-B9B8-DD30640E93CB}" type="datetimeFigureOut">
              <a:rPr lang="en-US"/>
              <a:pPr>
                <a:defRPr/>
              </a:pPr>
              <a:t>5/19/20</a:t>
            </a:fld>
            <a:endParaRPr lang="en-US"/>
          </a:p>
        </p:txBody>
      </p:sp>
      <p:sp>
        <p:nvSpPr>
          <p:cNvPr id="757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5781" name="Rectangle 5"/>
          <p:cNvSpPr>
            <a:spLocks noGrp="1" noChangeArrowheads="1"/>
          </p:cNvSpPr>
          <p:nvPr>
            <p:ph type="body" sz="quarter" idx="3"/>
          </p:nvPr>
        </p:nvSpPr>
        <p:spPr bwMode="auto">
          <a:xfrm>
            <a:off x="934720" y="4415790"/>
            <a:ext cx="514096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b" anchorCtr="0" compatLnSpc="1">
            <a:prstTxWarp prst="textNoShape">
              <a:avLst/>
            </a:prstTxWarp>
          </a:bodyPr>
          <a:lstStyle>
            <a:lvl1pPr>
              <a:defRPr sz="1200" baseline="0">
                <a:cs typeface="+mn-cs"/>
              </a:defRPr>
            </a:lvl1pPr>
          </a:lstStyle>
          <a:p>
            <a:pPr>
              <a:defRPr/>
            </a:pPr>
            <a:endParaRPr lang="en-US"/>
          </a:p>
        </p:txBody>
      </p:sp>
      <p:sp>
        <p:nvSpPr>
          <p:cNvPr id="75783" name="Rectangle 7"/>
          <p:cNvSpPr>
            <a:spLocks noGrp="1" noChangeArrowheads="1"/>
          </p:cNvSpPr>
          <p:nvPr>
            <p:ph type="sldNum" sz="quarter" idx="5"/>
          </p:nvPr>
        </p:nvSpPr>
        <p:spPr bwMode="auto">
          <a:xfrm>
            <a:off x="3972560" y="883158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177" tIns="46589" rIns="93177" bIns="46589" numCol="1" anchor="b" anchorCtr="0" compatLnSpc="1">
            <a:prstTxWarp prst="textNoShape">
              <a:avLst/>
            </a:prstTxWarp>
          </a:bodyPr>
          <a:lstStyle>
            <a:lvl1pPr algn="r">
              <a:defRPr sz="1200" baseline="0">
                <a:cs typeface="+mn-cs"/>
              </a:defRPr>
            </a:lvl1pPr>
          </a:lstStyle>
          <a:p>
            <a:pPr>
              <a:defRPr/>
            </a:pPr>
            <a:fld id="{518DB5E4-41C2-7641-8DCD-F27A183B8BD3}" type="slidenum">
              <a:rPr lang="en-US"/>
              <a:pPr>
                <a:defRPr/>
              </a:pPr>
              <a:t>‹#›</a:t>
            </a:fld>
            <a:endParaRPr lang="en-US"/>
          </a:p>
        </p:txBody>
      </p:sp>
    </p:spTree>
    <p:extLst>
      <p:ext uri="{BB962C8B-B14F-4D97-AF65-F5344CB8AC3E}">
        <p14:creationId xmlns:p14="http://schemas.microsoft.com/office/powerpoint/2010/main" val="21377785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1334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885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942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06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09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13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72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93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13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240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34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992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09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54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75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095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2973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16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366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099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885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225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00585A"/>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1600200" y="73025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800" b="1" baseline="0">
                <a:solidFill>
                  <a:srgbClr val="333333"/>
                </a:solidFill>
                <a:latin typeface="Arial" charset="0"/>
                <a:cs typeface="+mn-cs"/>
              </a:rPr>
              <a:t>Subhead text</a:t>
            </a:r>
            <a:endParaRPr lang="en-US" sz="1600" baseline="0">
              <a:solidFill>
                <a:schemeClr val="bg1"/>
              </a:solidFill>
              <a:latin typeface="Arial" charset="0"/>
              <a:cs typeface="+mn-cs"/>
            </a:endParaRPr>
          </a:p>
        </p:txBody>
      </p:sp>
      <p:sp>
        <p:nvSpPr>
          <p:cNvPr id="193546" name="Text Placeholder 29"/>
          <p:cNvSpPr>
            <a:spLocks noGrp="1"/>
          </p:cNvSpPr>
          <p:nvPr>
            <p:ph type="subTitle" idx="1"/>
          </p:nvPr>
        </p:nvSpPr>
        <p:spPr>
          <a:xfrm>
            <a:off x="1371600" y="3886200"/>
            <a:ext cx="6400800" cy="1752600"/>
          </a:xfrm>
        </p:spPr>
        <p:txBody>
          <a:bodyPr/>
          <a:lstStyle>
            <a:lvl1pPr marL="0" indent="0" algn="ctr">
              <a:buFont typeface="Times" charset="0"/>
              <a:buNone/>
              <a:defRPr/>
            </a:lvl1pPr>
          </a:lstStyle>
          <a:p>
            <a:pPr lvl="0"/>
            <a:r>
              <a:rPr lang="en-US" noProof="0"/>
              <a:t>Click to edit Master subtitle style</a:t>
            </a:r>
          </a:p>
        </p:txBody>
      </p:sp>
      <p:sp>
        <p:nvSpPr>
          <p:cNvPr id="4" name="Date Placeholder 9"/>
          <p:cNvSpPr>
            <a:spLocks noGrp="1"/>
          </p:cNvSpPr>
          <p:nvPr>
            <p:ph type="dt" sz="half" idx="10"/>
          </p:nvPr>
        </p:nvSpPr>
        <p:spPr>
          <a:xfrm>
            <a:off x="685800" y="6248400"/>
            <a:ext cx="1905000" cy="457200"/>
          </a:xfrm>
        </p:spPr>
        <p:txBody>
          <a:bodyPr/>
          <a:lstStyle>
            <a:lvl1pPr algn="l" eaLnBrk="1" latinLnBrk="0" hangingPunct="1">
              <a:defRPr kumimoji="0" sz="1200">
                <a:solidFill>
                  <a:schemeClr val="tx2">
                    <a:shade val="90000"/>
                  </a:schemeClr>
                </a:solidFill>
              </a:defRPr>
            </a:lvl1pPr>
          </a:lstStyle>
          <a:p>
            <a:pPr>
              <a:defRPr/>
            </a:pPr>
            <a:endParaRPr lang="en-US"/>
          </a:p>
        </p:txBody>
      </p:sp>
      <p:sp>
        <p:nvSpPr>
          <p:cNvPr id="5" name="Footer Placeholder 21"/>
          <p:cNvSpPr>
            <a:spLocks noGrp="1"/>
          </p:cNvSpPr>
          <p:nvPr>
            <p:ph type="ftr" sz="quarter" idx="11"/>
          </p:nvPr>
        </p:nvSpPr>
        <p:spPr>
          <a:xfrm>
            <a:off x="3124200" y="6248400"/>
            <a:ext cx="2895600" cy="457200"/>
          </a:xfrm>
        </p:spPr>
        <p:txBody>
          <a:bodyPr/>
          <a:lstStyle>
            <a:lvl1pPr algn="l" eaLnBrk="1" latinLnBrk="0" hangingPunct="1">
              <a:defRPr kumimoji="0" sz="1200">
                <a:solidFill>
                  <a:schemeClr val="tx2">
                    <a:shade val="90000"/>
                  </a:schemeClr>
                </a:solidFill>
              </a:defRPr>
            </a:lvl1pPr>
          </a:lstStyle>
          <a:p>
            <a:pPr>
              <a:defRPr/>
            </a:pPr>
            <a:endParaRPr lang="en-US"/>
          </a:p>
        </p:txBody>
      </p:sp>
      <p:sp>
        <p:nvSpPr>
          <p:cNvPr id="6" name="Slide Number Placeholder 17"/>
          <p:cNvSpPr>
            <a:spLocks noGrp="1"/>
          </p:cNvSpPr>
          <p:nvPr>
            <p:ph type="sldNum" sz="quarter" idx="12"/>
          </p:nvPr>
        </p:nvSpPr>
        <p:spPr>
          <a:xfrm>
            <a:off x="6553200" y="6248400"/>
            <a:ext cx="1905000" cy="457200"/>
          </a:xfrm>
        </p:spPr>
        <p:txBody>
          <a:bodyPr/>
          <a:lstStyle>
            <a:lvl1pPr>
              <a:defRPr/>
            </a:lvl1pPr>
          </a:lstStyle>
          <a:p>
            <a:pPr>
              <a:defRPr/>
            </a:pPr>
            <a:fld id="{8F8D17CD-CA97-2D40-9CF3-2E82DEE0463B}" type="slidenum">
              <a:rPr lang="en-US"/>
              <a:pPr>
                <a:defRPr/>
              </a:pPr>
              <a:t>‹#›</a:t>
            </a:fld>
            <a:endParaRPr lang="en-US"/>
          </a:p>
        </p:txBody>
      </p:sp>
    </p:spTree>
    <p:extLst>
      <p:ext uri="{BB962C8B-B14F-4D97-AF65-F5344CB8AC3E}">
        <p14:creationId xmlns:p14="http://schemas.microsoft.com/office/powerpoint/2010/main" val="229550247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8E601D9-D361-CA40-A8DF-64EA14F4EB23}" type="slidenum">
              <a:rPr lang="en-US"/>
              <a:pPr>
                <a:defRPr/>
              </a:pPr>
              <a:t>‹#›</a:t>
            </a:fld>
            <a:endParaRPr lang="en-US"/>
          </a:p>
        </p:txBody>
      </p:sp>
    </p:spTree>
    <p:extLst>
      <p:ext uri="{BB962C8B-B14F-4D97-AF65-F5344CB8AC3E}">
        <p14:creationId xmlns:p14="http://schemas.microsoft.com/office/powerpoint/2010/main" val="3840093352"/>
      </p:ext>
    </p:extLst>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315200" cy="838200"/>
          </a:xfrm>
        </p:spPr>
        <p:txBody>
          <a:bodyPr/>
          <a:lstStyle/>
          <a:p>
            <a:r>
              <a:rPr lang="en-US"/>
              <a:t>Click to edit Master title style</a:t>
            </a:r>
          </a:p>
        </p:txBody>
      </p:sp>
      <p:sp>
        <p:nvSpPr>
          <p:cNvPr id="3" name="Text Placeholder 2"/>
          <p:cNvSpPr>
            <a:spLocks noGrp="1"/>
          </p:cNvSpPr>
          <p:nvPr>
            <p:ph type="body" sz="half" idx="1"/>
          </p:nvPr>
        </p:nvSpPr>
        <p:spPr>
          <a:xfrm>
            <a:off x="457200" y="1905000"/>
            <a:ext cx="8229600" cy="2117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175125"/>
            <a:ext cx="8229600" cy="211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67F9668-FA5B-804C-995F-53B0650CFF86}" type="slidenum">
              <a:rPr lang="en-US"/>
              <a:pPr>
                <a:defRPr/>
              </a:pPr>
              <a:t>‹#›</a:t>
            </a:fld>
            <a:endParaRPr lang="en-US"/>
          </a:p>
        </p:txBody>
      </p:sp>
    </p:spTree>
    <p:extLst>
      <p:ext uri="{BB962C8B-B14F-4D97-AF65-F5344CB8AC3E}">
        <p14:creationId xmlns:p14="http://schemas.microsoft.com/office/powerpoint/2010/main" val="37540048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1447800" y="0"/>
            <a:ext cx="7696200" cy="1371600"/>
          </a:xfrm>
          <a:prstGeom prst="rect">
            <a:avLst/>
          </a:prstGeom>
          <a:solidFill>
            <a:srgbClr val="33C6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Rectangle 17"/>
          <p:cNvSpPr>
            <a:spLocks noChangeArrowheads="1"/>
          </p:cNvSpPr>
          <p:nvPr userDrawn="1"/>
        </p:nvSpPr>
        <p:spPr bwMode="auto">
          <a:xfrm>
            <a:off x="-7938" y="1371600"/>
            <a:ext cx="9144001" cy="5486400"/>
          </a:xfrm>
          <a:prstGeom prst="rect">
            <a:avLst/>
          </a:prstGeom>
          <a:solidFill>
            <a:srgbClr val="D2D2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19"/>
          <p:cNvSpPr>
            <a:spLocks noChangeArrowheads="1"/>
          </p:cNvSpPr>
          <p:nvPr userDrawn="1"/>
        </p:nvSpPr>
        <p:spPr bwMode="auto">
          <a:xfrm>
            <a:off x="-7938" y="0"/>
            <a:ext cx="1447801" cy="1371600"/>
          </a:xfrm>
          <a:prstGeom prst="rect">
            <a:avLst/>
          </a:prstGeom>
          <a:solidFill>
            <a:srgbClr val="0058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Line 20"/>
          <p:cNvSpPr>
            <a:spLocks noChangeShapeType="1"/>
          </p:cNvSpPr>
          <p:nvPr userDrawn="1"/>
        </p:nvSpPr>
        <p:spPr bwMode="auto">
          <a:xfrm>
            <a:off x="0" y="1371600"/>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Line 21"/>
          <p:cNvSpPr>
            <a:spLocks noChangeShapeType="1"/>
          </p:cNvSpPr>
          <p:nvPr userDrawn="1"/>
        </p:nvSpPr>
        <p:spPr bwMode="auto">
          <a:xfrm>
            <a:off x="0" y="1676400"/>
            <a:ext cx="914400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Line 22"/>
          <p:cNvSpPr>
            <a:spLocks noChangeShapeType="1"/>
          </p:cNvSpPr>
          <p:nvPr userDrawn="1"/>
        </p:nvSpPr>
        <p:spPr bwMode="auto">
          <a:xfrm flipV="1">
            <a:off x="1447800" y="0"/>
            <a:ext cx="0" cy="137160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1" name="Picture 31" descr="Copyright-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263" y="381000"/>
            <a:ext cx="55721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5"/>
          <p:cNvSpPr txBox="1">
            <a:spLocks noChangeArrowheads="1"/>
          </p:cNvSpPr>
          <p:nvPr userDrawn="1"/>
        </p:nvSpPr>
        <p:spPr bwMode="auto">
          <a:xfrm>
            <a:off x="1752600" y="7620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baseline="0">
              <a:cs typeface="+mn-cs"/>
            </a:endParaRPr>
          </a:p>
        </p:txBody>
      </p:sp>
      <p:sp>
        <p:nvSpPr>
          <p:cNvPr id="13" name="Text Box 29"/>
          <p:cNvSpPr txBox="1">
            <a:spLocks noChangeArrowheads="1"/>
          </p:cNvSpPr>
          <p:nvPr userDrawn="1"/>
        </p:nvSpPr>
        <p:spPr bwMode="auto">
          <a:xfrm>
            <a:off x="182563" y="1406525"/>
            <a:ext cx="8702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r>
              <a:rPr lang="en-US" sz="1000" b="1" baseline="0">
                <a:solidFill>
                  <a:schemeClr val="hlink"/>
                </a:solidFill>
                <a:latin typeface="Arial" charset="0"/>
                <a:cs typeface="+mn-cs"/>
              </a:rPr>
              <a:t>Getting Started</a:t>
            </a:r>
            <a:r>
              <a:rPr lang="en-US" sz="1000" baseline="0">
                <a:solidFill>
                  <a:srgbClr val="666666"/>
                </a:solidFill>
                <a:latin typeface="Arial" charset="0"/>
                <a:cs typeface="+mn-cs"/>
              </a:rPr>
              <a:t> &gt; Account Info &gt; Revenues &gt; Fees &gt; Certification &gt; Interest &gt; Contact</a:t>
            </a:r>
            <a:endParaRPr lang="en-US" sz="1000" baseline="0">
              <a:solidFill>
                <a:srgbClr val="4B4B4B"/>
              </a:solidFill>
              <a:latin typeface="Arial" charset="0"/>
              <a:cs typeface="+mn-cs"/>
            </a:endParaRPr>
          </a:p>
        </p:txBody>
      </p:sp>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2241583055"/>
      </p:ext>
    </p:extLst>
  </p:cSld>
  <p:clrMapOvr>
    <a:overrideClrMapping bg1="dk1" tx1="lt1" bg2="dk2" tx2="lt2" accent1="accent1" accent2="accent2" accent3="accent3" accent4="accent4" accent5="accent5" accent6="accent6" hlink="hlink" folHlink="folHlink"/>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1A5363-755B-D648-AD14-05D7F3A422C1}" type="slidenum">
              <a:rPr lang="en-US"/>
              <a:pPr>
                <a:defRPr/>
              </a:pPr>
              <a:t>‹#›</a:t>
            </a:fld>
            <a:endParaRPr lang="en-US"/>
          </a:p>
        </p:txBody>
      </p:sp>
    </p:spTree>
    <p:extLst>
      <p:ext uri="{BB962C8B-B14F-4D97-AF65-F5344CB8AC3E}">
        <p14:creationId xmlns:p14="http://schemas.microsoft.com/office/powerpoint/2010/main" val="314595803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4011B46E-4E4F-C34C-BE25-0D8E9C33E5A7}" type="slidenum">
              <a:rPr lang="en-US"/>
              <a:pPr>
                <a:defRPr/>
              </a:pPr>
              <a:t>‹#›</a:t>
            </a:fld>
            <a:endParaRPr lang="en-US"/>
          </a:p>
        </p:txBody>
      </p:sp>
    </p:spTree>
    <p:extLst>
      <p:ext uri="{BB962C8B-B14F-4D97-AF65-F5344CB8AC3E}">
        <p14:creationId xmlns:p14="http://schemas.microsoft.com/office/powerpoint/2010/main" val="3891229393"/>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32DA9446-5427-244A-9C8D-DA72C0C855F2}" type="slidenum">
              <a:rPr lang="en-US"/>
              <a:pPr>
                <a:defRPr/>
              </a:pPr>
              <a:t>‹#›</a:t>
            </a:fld>
            <a:endParaRPr lang="en-US"/>
          </a:p>
        </p:txBody>
      </p:sp>
    </p:spTree>
    <p:extLst>
      <p:ext uri="{BB962C8B-B14F-4D97-AF65-F5344CB8AC3E}">
        <p14:creationId xmlns:p14="http://schemas.microsoft.com/office/powerpoint/2010/main" val="1239004045"/>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BCC4343-0639-0343-8F96-1D410C995112}" type="slidenum">
              <a:rPr lang="en-US"/>
              <a:pPr>
                <a:defRPr/>
              </a:pPr>
              <a:t>‹#›</a:t>
            </a:fld>
            <a:endParaRPr lang="en-US"/>
          </a:p>
        </p:txBody>
      </p:sp>
    </p:spTree>
    <p:extLst>
      <p:ext uri="{BB962C8B-B14F-4D97-AF65-F5344CB8AC3E}">
        <p14:creationId xmlns:p14="http://schemas.microsoft.com/office/powerpoint/2010/main" val="1627564214"/>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0AFA150F-8CEA-8E49-97FF-DA12DDB2ADD2}" type="slidenum">
              <a:rPr lang="en-US"/>
              <a:pPr>
                <a:defRPr/>
              </a:pPr>
              <a:t>‹#›</a:t>
            </a:fld>
            <a:endParaRPr lang="en-US"/>
          </a:p>
        </p:txBody>
      </p:sp>
    </p:spTree>
    <p:extLst>
      <p:ext uri="{BB962C8B-B14F-4D97-AF65-F5344CB8AC3E}">
        <p14:creationId xmlns:p14="http://schemas.microsoft.com/office/powerpoint/2010/main" val="2530733703"/>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2F8EA0D-9C00-884F-8008-3270EA7451F0}" type="slidenum">
              <a:rPr lang="en-US"/>
              <a:pPr>
                <a:defRPr/>
              </a:pPr>
              <a:t>‹#›</a:t>
            </a:fld>
            <a:endParaRPr lang="en-US"/>
          </a:p>
        </p:txBody>
      </p:sp>
    </p:spTree>
    <p:extLst>
      <p:ext uri="{BB962C8B-B14F-4D97-AF65-F5344CB8AC3E}">
        <p14:creationId xmlns:p14="http://schemas.microsoft.com/office/powerpoint/2010/main" val="3841165375"/>
      </p:ext>
    </p:extLst>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763088A-1922-144F-8A06-83AF9757D2E6}" type="slidenum">
              <a:rPr lang="en-US"/>
              <a:pPr>
                <a:defRPr/>
              </a:pPr>
              <a:t>‹#›</a:t>
            </a:fld>
            <a:endParaRPr lang="en-US"/>
          </a:p>
        </p:txBody>
      </p:sp>
    </p:spTree>
    <p:extLst>
      <p:ext uri="{BB962C8B-B14F-4D97-AF65-F5344CB8AC3E}">
        <p14:creationId xmlns:p14="http://schemas.microsoft.com/office/powerpoint/2010/main" val="734787679"/>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2"/>
          <p:cNvGrpSpPr>
            <a:grpSpLocks/>
          </p:cNvGrpSpPr>
          <p:nvPr userDrawn="1"/>
        </p:nvGrpSpPr>
        <p:grpSpPr bwMode="auto">
          <a:xfrm>
            <a:off x="0" y="0"/>
            <a:ext cx="9151938" cy="6858000"/>
            <a:chOff x="0" y="0"/>
            <a:chExt cx="5765" cy="4320"/>
          </a:xfrm>
        </p:grpSpPr>
        <p:sp>
          <p:nvSpPr>
            <p:cNvPr id="2065" name="Rectangle 17"/>
            <p:cNvSpPr>
              <a:spLocks noChangeArrowheads="1"/>
            </p:cNvSpPr>
            <p:nvPr userDrawn="1"/>
          </p:nvSpPr>
          <p:spPr bwMode="auto">
            <a:xfrm>
              <a:off x="917" y="0"/>
              <a:ext cx="4848" cy="864"/>
            </a:xfrm>
            <a:prstGeom prst="rect">
              <a:avLst/>
            </a:prstGeom>
            <a:solidFill>
              <a:srgbClr val="33C6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66" name="Rectangle 18"/>
            <p:cNvSpPr>
              <a:spLocks noChangeArrowheads="1"/>
            </p:cNvSpPr>
            <p:nvPr userDrawn="1"/>
          </p:nvSpPr>
          <p:spPr bwMode="auto">
            <a:xfrm>
              <a:off x="0" y="864"/>
              <a:ext cx="5760" cy="3456"/>
            </a:xfrm>
            <a:prstGeom prst="rect">
              <a:avLst/>
            </a:prstGeom>
            <a:solidFill>
              <a:srgbClr val="D2D2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67" name="Rectangle 19"/>
            <p:cNvSpPr>
              <a:spLocks noChangeArrowheads="1"/>
            </p:cNvSpPr>
            <p:nvPr userDrawn="1"/>
          </p:nvSpPr>
          <p:spPr bwMode="auto">
            <a:xfrm>
              <a:off x="0" y="0"/>
              <a:ext cx="912" cy="864"/>
            </a:xfrm>
            <a:prstGeom prst="rect">
              <a:avLst/>
            </a:prstGeom>
            <a:solidFill>
              <a:srgbClr val="00585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68" name="Line 20"/>
            <p:cNvSpPr>
              <a:spLocks noChangeShapeType="1"/>
            </p:cNvSpPr>
            <p:nvPr userDrawn="1"/>
          </p:nvSpPr>
          <p:spPr bwMode="auto">
            <a:xfrm>
              <a:off x="5" y="864"/>
              <a:ext cx="576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69" name="Line 21"/>
            <p:cNvSpPr>
              <a:spLocks noChangeShapeType="1"/>
            </p:cNvSpPr>
            <p:nvPr userDrawn="1"/>
          </p:nvSpPr>
          <p:spPr bwMode="auto">
            <a:xfrm>
              <a:off x="5" y="1056"/>
              <a:ext cx="5760"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70" name="Line 22"/>
            <p:cNvSpPr>
              <a:spLocks noChangeShapeType="1"/>
            </p:cNvSpPr>
            <p:nvPr userDrawn="1"/>
          </p:nvSpPr>
          <p:spPr bwMode="auto">
            <a:xfrm flipV="1">
              <a:off x="917" y="0"/>
              <a:ext cx="0" cy="864"/>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038" name="Picture 31" descr="Copyright-Mark"/>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200" y="148"/>
              <a:ext cx="520"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ext Placeholder 29"/>
          <p:cNvSpPr>
            <a:spLocks noGrp="1"/>
          </p:cNvSpPr>
          <p:nvPr>
            <p:ph type="body" idx="1"/>
          </p:nvPr>
        </p:nvSpPr>
        <p:spPr bwMode="auto">
          <a:xfrm>
            <a:off x="457200" y="1905000"/>
            <a:ext cx="82296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baseline="0">
                <a:solidFill>
                  <a:schemeClr val="tx2">
                    <a:shade val="90000"/>
                  </a:schemeClr>
                </a:solidFill>
                <a:latin typeface="Times New Roman" pitchFamily="18" charset="0"/>
                <a:ea typeface="+mn-ea"/>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baseline="0">
                <a:solidFill>
                  <a:schemeClr val="tx2">
                    <a:shade val="90000"/>
                  </a:schemeClr>
                </a:solidFill>
                <a:latin typeface="Times New Roman" pitchFamily="18" charset="0"/>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baseline="0">
                <a:solidFill>
                  <a:srgbClr val="045C75"/>
                </a:solidFill>
                <a:cs typeface="+mn-cs"/>
              </a:defRPr>
            </a:lvl1pPr>
          </a:lstStyle>
          <a:p>
            <a:pPr>
              <a:defRPr/>
            </a:pPr>
            <a:fld id="{925D2E72-61AC-F446-AD02-D3DC498ACEEC}" type="slidenum">
              <a:rPr lang="en-US"/>
              <a:pPr>
                <a:defRPr/>
              </a:pPr>
              <a:t>‹#›</a:t>
            </a:fld>
            <a:endParaRPr lang="en-US"/>
          </a:p>
        </p:txBody>
      </p:sp>
      <p:sp>
        <p:nvSpPr>
          <p:cNvPr id="1031" name="Title Placeholder 8"/>
          <p:cNvSpPr>
            <a:spLocks noGrp="1"/>
          </p:cNvSpPr>
          <p:nvPr>
            <p:ph type="title"/>
          </p:nvPr>
        </p:nvSpPr>
        <p:spPr bwMode="auto">
          <a:xfrm>
            <a:off x="1600200" y="152400"/>
            <a:ext cx="7315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63" r:id="rId11"/>
  </p:sldLayoutIdLst>
  <p:transition spd="med"/>
  <p:txStyles>
    <p:titleStyle>
      <a:lvl1pPr algn="l" rtl="0" eaLnBrk="0" fontAlgn="base" hangingPunct="0">
        <a:lnSpc>
          <a:spcPts val="3000"/>
        </a:lnSpc>
        <a:spcBef>
          <a:spcPct val="0"/>
        </a:spcBef>
        <a:spcAft>
          <a:spcPct val="0"/>
        </a:spcAft>
        <a:defRPr sz="2800" b="1" kern="1200">
          <a:solidFill>
            <a:schemeClr val="bg1"/>
          </a:solidFill>
          <a:latin typeface="Arial" charset="0"/>
          <a:ea typeface="ＭＳ Ｐゴシック" charset="0"/>
          <a:cs typeface="ＭＳ Ｐゴシック" charset="0"/>
        </a:defRPr>
      </a:lvl1pPr>
      <a:lvl2pPr algn="l" rtl="0" eaLnBrk="0" fontAlgn="base" hangingPunct="0">
        <a:lnSpc>
          <a:spcPts val="3000"/>
        </a:lnSpc>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lnSpc>
          <a:spcPts val="3000"/>
        </a:lnSpc>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lnSpc>
          <a:spcPts val="3000"/>
        </a:lnSpc>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lnSpc>
          <a:spcPts val="3000"/>
        </a:lnSpc>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lnSpc>
          <a:spcPts val="3000"/>
        </a:lnSpc>
        <a:spcBef>
          <a:spcPct val="0"/>
        </a:spcBef>
        <a:spcAft>
          <a:spcPct val="0"/>
        </a:spcAft>
        <a:defRPr sz="2800" b="1">
          <a:solidFill>
            <a:schemeClr val="bg1"/>
          </a:solidFill>
          <a:latin typeface="Arial" charset="0"/>
          <a:ea typeface="ＭＳ Ｐゴシック" charset="0"/>
        </a:defRPr>
      </a:lvl6pPr>
      <a:lvl7pPr marL="914400" algn="l" rtl="0" fontAlgn="base">
        <a:lnSpc>
          <a:spcPts val="3000"/>
        </a:lnSpc>
        <a:spcBef>
          <a:spcPct val="0"/>
        </a:spcBef>
        <a:spcAft>
          <a:spcPct val="0"/>
        </a:spcAft>
        <a:defRPr sz="2800" b="1">
          <a:solidFill>
            <a:schemeClr val="bg1"/>
          </a:solidFill>
          <a:latin typeface="Arial" charset="0"/>
          <a:ea typeface="ＭＳ Ｐゴシック" charset="0"/>
        </a:defRPr>
      </a:lvl7pPr>
      <a:lvl8pPr marL="1371600" algn="l" rtl="0" fontAlgn="base">
        <a:lnSpc>
          <a:spcPts val="3000"/>
        </a:lnSpc>
        <a:spcBef>
          <a:spcPct val="0"/>
        </a:spcBef>
        <a:spcAft>
          <a:spcPct val="0"/>
        </a:spcAft>
        <a:defRPr sz="2800" b="1">
          <a:solidFill>
            <a:schemeClr val="bg1"/>
          </a:solidFill>
          <a:latin typeface="Arial" charset="0"/>
          <a:ea typeface="ＭＳ Ｐゴシック" charset="0"/>
        </a:defRPr>
      </a:lvl8pPr>
      <a:lvl9pPr marL="1828800" algn="l" rtl="0" fontAlgn="base">
        <a:lnSpc>
          <a:spcPts val="3000"/>
        </a:lnSpc>
        <a:spcBef>
          <a:spcPct val="0"/>
        </a:spcBef>
        <a:spcAft>
          <a:spcPct val="0"/>
        </a:spcAft>
        <a:defRPr sz="2800" b="1">
          <a:solidFill>
            <a:schemeClr val="bg1"/>
          </a:solidFill>
          <a:latin typeface="Arial" charset="0"/>
          <a:ea typeface="ＭＳ Ｐゴシック" charset="0"/>
        </a:defRPr>
      </a:lvl9pPr>
    </p:titleStyle>
    <p:bodyStyle>
      <a:lvl1pPr marL="228600" indent="-228600" algn="l" rtl="0" eaLnBrk="0" fontAlgn="base" hangingPunct="0">
        <a:lnSpc>
          <a:spcPct val="120000"/>
        </a:lnSpc>
        <a:spcBef>
          <a:spcPct val="0"/>
        </a:spcBef>
        <a:spcAft>
          <a:spcPct val="50000"/>
        </a:spcAft>
        <a:buSzPct val="95000"/>
        <a:buFont typeface="Times" charset="0"/>
        <a:buChar char="•"/>
        <a:defRPr sz="1600" kern="1200">
          <a:solidFill>
            <a:srgbClr val="666666"/>
          </a:solidFill>
          <a:latin typeface="Arial" charset="0"/>
          <a:ea typeface="ＭＳ Ｐゴシック" charset="0"/>
          <a:cs typeface="ＭＳ Ｐゴシック" charset="0"/>
        </a:defRPr>
      </a:lvl1pPr>
      <a:lvl2pPr marL="1201738" indent="-228600" algn="l" rtl="0" eaLnBrk="0" fontAlgn="base" hangingPunct="0">
        <a:lnSpc>
          <a:spcPct val="120000"/>
        </a:lnSpc>
        <a:spcBef>
          <a:spcPct val="0"/>
        </a:spcBef>
        <a:spcAft>
          <a:spcPct val="50000"/>
        </a:spcAft>
        <a:buChar char="–"/>
        <a:defRPr sz="1600" kern="1200">
          <a:solidFill>
            <a:srgbClr val="1284A8"/>
          </a:solidFill>
          <a:latin typeface="Arial" charset="0"/>
          <a:ea typeface="ＭＳ Ｐゴシック" charset="0"/>
          <a:cs typeface="+mn-cs"/>
        </a:defRPr>
      </a:lvl2pPr>
      <a:lvl3pPr marL="1833563" indent="119063" algn="l" rtl="0" eaLnBrk="0" fontAlgn="base" hangingPunct="0">
        <a:lnSpc>
          <a:spcPct val="120000"/>
        </a:lnSpc>
        <a:spcBef>
          <a:spcPct val="0"/>
        </a:spcBef>
        <a:spcAft>
          <a:spcPct val="50000"/>
        </a:spcAft>
        <a:buClr>
          <a:schemeClr val="accent2"/>
        </a:buClr>
        <a:buSzPct val="70000"/>
        <a:buChar char="–"/>
        <a:defRPr sz="1600" kern="1200">
          <a:solidFill>
            <a:srgbClr val="666666"/>
          </a:solidFill>
          <a:latin typeface="Arial" charset="0"/>
          <a:ea typeface="ＭＳ Ｐゴシック" charset="0"/>
          <a:cs typeface="+mn-cs"/>
        </a:defRPr>
      </a:lvl3pPr>
      <a:lvl4pPr marL="2165350" indent="-98425" algn="l" rtl="0" eaLnBrk="0" fontAlgn="base" hangingPunct="0">
        <a:lnSpc>
          <a:spcPct val="120000"/>
        </a:lnSpc>
        <a:spcBef>
          <a:spcPct val="0"/>
        </a:spcBef>
        <a:spcAft>
          <a:spcPct val="50000"/>
        </a:spcAft>
        <a:buClr>
          <a:srgbClr val="0BD0D9"/>
        </a:buClr>
        <a:buSzPct val="65000"/>
        <a:buChar char="–"/>
        <a:defRPr sz="1600" kern="1200">
          <a:solidFill>
            <a:srgbClr val="666666"/>
          </a:solidFill>
          <a:latin typeface="Arial" charset="0"/>
          <a:ea typeface="ＭＳ Ｐゴシック" charset="0"/>
          <a:cs typeface="+mn-cs"/>
        </a:defRPr>
      </a:lvl4pPr>
      <a:lvl5pPr marL="2419350" indent="-139700" algn="l" rtl="0" eaLnBrk="0" fontAlgn="base" hangingPunct="0">
        <a:lnSpc>
          <a:spcPct val="120000"/>
        </a:lnSpc>
        <a:spcBef>
          <a:spcPct val="0"/>
        </a:spcBef>
        <a:spcAft>
          <a:spcPct val="50000"/>
        </a:spcAft>
        <a:buClr>
          <a:srgbClr val="10CF9B"/>
        </a:buClr>
        <a:buSzPct val="65000"/>
        <a:buChar char="–"/>
        <a:defRPr sz="1600" kern="1200">
          <a:solidFill>
            <a:srgbClr val="666666"/>
          </a:solidFill>
          <a:latin typeface="Arial" charset="0"/>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hyperlink" Target="http://www.pay.gov" TargetMode="External"/><Relationship Id="rId3" Type="http://schemas.openxmlformats.org/officeDocument/2006/relationships/hyperlink" Target="http://www.copyright.gov/forms/sa1-2.pdf" TargetMode="External"/><Relationship Id="rId7" Type="http://schemas.openxmlformats.org/officeDocument/2006/relationships/hyperlink" Target="http://www.copyright.gov/licensing/interest-rate.pdf"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www.copyright.gov/licensing/saold.html" TargetMode="External"/><Relationship Id="rId5" Type="http://schemas.openxmlformats.org/officeDocument/2006/relationships/hyperlink" Target="mailto:coplicsoa@loc.gov" TargetMode="External"/><Relationship Id="rId4" Type="http://schemas.openxmlformats.org/officeDocument/2006/relationships/hyperlink" Target="https://www.copyright.gov/forms/sa1-2e.xlsx" TargetMode="External"/><Relationship Id="rId9" Type="http://schemas.openxmlformats.org/officeDocument/2006/relationships/hyperlink" Target="http://www.copyright.gov/licensing/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copyright.gov/licensing/index.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hyperlink" Target="mailto:licensing@copyright.gov" TargetMode="External"/><Relationship Id="rId3" Type="http://schemas.openxmlformats.org/officeDocument/2006/relationships/hyperlink" Target="http://www.copyright.gov/forms/sa1-2.pdft" TargetMode="External"/><Relationship Id="rId7" Type="http://schemas.openxmlformats.org/officeDocument/2006/relationships/hyperlink" Target="http://www.copyright.gov/licensing/index.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www.pay.gov/" TargetMode="External"/><Relationship Id="rId5" Type="http://schemas.openxmlformats.org/officeDocument/2006/relationships/hyperlink" Target="http://www.copyright.gov/licensing/sec_111.html" TargetMode="External"/><Relationship Id="rId4" Type="http://schemas.openxmlformats.org/officeDocument/2006/relationships/hyperlink" Target="https://www.copyright.gov/forms/sa1-2e.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opyright.gov/title17/92chap1.html#11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opyright.gov/licensing/sec_111.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licensing@copyright.gov" TargetMode="External"/><Relationship Id="rId4" Type="http://schemas.openxmlformats.org/officeDocument/2006/relationships/hyperlink" Target="mailto:coplicsoa@copyright.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pyright.gov/legislation/pl113-200.pdf"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copyright.gov/licensing/stelar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85A"/>
        </a:solidFill>
        <a:effectLst/>
      </p:bgPr>
    </p:bg>
    <p:spTree>
      <p:nvGrpSpPr>
        <p:cNvPr id="1" name=""/>
        <p:cNvGrpSpPr/>
        <p:nvPr/>
      </p:nvGrpSpPr>
      <p:grpSpPr>
        <a:xfrm>
          <a:off x="0" y="0"/>
          <a:ext cx="0" cy="0"/>
          <a:chOff x="0" y="0"/>
          <a:chExt cx="0" cy="0"/>
        </a:xfrm>
      </p:grpSpPr>
      <p:sp>
        <p:nvSpPr>
          <p:cNvPr id="312328" name="Rectangle 8"/>
          <p:cNvSpPr>
            <a:spLocks noChangeArrowheads="1"/>
          </p:cNvSpPr>
          <p:nvPr/>
        </p:nvSpPr>
        <p:spPr bwMode="auto">
          <a:xfrm>
            <a:off x="-76200" y="-76200"/>
            <a:ext cx="9296400" cy="7010400"/>
          </a:xfrm>
          <a:prstGeom prst="rect">
            <a:avLst/>
          </a:prstGeom>
          <a:gradFill rotWithShape="0">
            <a:gsLst>
              <a:gs pos="0">
                <a:srgbClr val="00585A">
                  <a:gamma/>
                  <a:shade val="46275"/>
                  <a:invGamma/>
                </a:srgbClr>
              </a:gs>
              <a:gs pos="50000">
                <a:srgbClr val="00585A"/>
              </a:gs>
              <a:gs pos="100000">
                <a:srgbClr val="00585A">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pic>
        <p:nvPicPr>
          <p:cNvPr id="15363" name="Picture 17" descr="dom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 y="2667000"/>
            <a:ext cx="449103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p:cNvSpPr>
          <p:nvPr>
            <p:ph type="ctrTitle" idx="4294967295"/>
          </p:nvPr>
        </p:nvSpPr>
        <p:spPr>
          <a:xfrm>
            <a:off x="-69112" y="609600"/>
            <a:ext cx="9296400" cy="1371600"/>
          </a:xfrm>
          <a:extLst>
            <a:ext uri="{909E8E84-426E-40DD-AFC4-6F175D3DCCD1}">
              <a14:hiddenFill xmlns:a14="http://schemas.microsoft.com/office/drawing/2010/main">
                <a:solidFill>
                  <a:srgbClr val="00585A"/>
                </a:solidFill>
              </a14:hiddenFill>
            </a:ext>
          </a:extLst>
        </p:spPr>
        <p:txBody>
          <a:bodyPr anchor="t"/>
          <a:lstStyle/>
          <a:p>
            <a:pPr algn="ctr" eaLnBrk="1" hangingPunct="1">
              <a:lnSpc>
                <a:spcPct val="100000"/>
              </a:lnSpc>
            </a:pPr>
            <a:r>
              <a:rPr lang="en-US" sz="4000" b="0" dirty="0">
                <a:solidFill>
                  <a:srgbClr val="DDDDDD"/>
                </a:solidFill>
                <a:latin typeface="Arial Black" charset="0"/>
              </a:rPr>
              <a:t>A Complete Guide to</a:t>
            </a:r>
            <a:br>
              <a:rPr lang="en-US" sz="4000" b="0" dirty="0">
                <a:solidFill>
                  <a:srgbClr val="DDDDDD"/>
                </a:solidFill>
                <a:latin typeface="Arial Black" charset="0"/>
              </a:rPr>
            </a:br>
            <a:r>
              <a:rPr lang="en-US" sz="4000" b="0" dirty="0">
                <a:solidFill>
                  <a:srgbClr val="DDDDDD"/>
                </a:solidFill>
                <a:latin typeface="Arial Black" charset="0"/>
              </a:rPr>
              <a:t>Cable Statements of Account</a:t>
            </a:r>
            <a:endParaRPr lang="en-US" sz="3000" dirty="0">
              <a:solidFill>
                <a:srgbClr val="DDDDDD"/>
              </a:solidFill>
            </a:endParaRPr>
          </a:p>
        </p:txBody>
      </p:sp>
      <p:sp>
        <p:nvSpPr>
          <p:cNvPr id="312323" name="Rectangle 3"/>
          <p:cNvSpPr>
            <a:spLocks noGrp="1"/>
          </p:cNvSpPr>
          <p:nvPr>
            <p:ph type="subTitle" idx="4294967295"/>
          </p:nvPr>
        </p:nvSpPr>
        <p:spPr>
          <a:xfrm>
            <a:off x="-148856" y="2286000"/>
            <a:ext cx="9372600" cy="762000"/>
          </a:xfrm>
        </p:spPr>
        <p:txBody>
          <a:bodyPr/>
          <a:lstStyle/>
          <a:p>
            <a:pPr marL="0" indent="0" algn="ctr" eaLnBrk="1" hangingPunct="1">
              <a:lnSpc>
                <a:spcPct val="100000"/>
              </a:lnSpc>
              <a:spcBef>
                <a:spcPct val="20000"/>
              </a:spcBef>
              <a:spcAft>
                <a:spcPct val="0"/>
              </a:spcAft>
              <a:buClr>
                <a:srgbClr val="0BD0D9"/>
              </a:buClr>
              <a:buFont typeface="Wingdings 2" charset="0"/>
              <a:buNone/>
            </a:pPr>
            <a:r>
              <a:rPr lang="en-US" sz="3200" dirty="0">
                <a:solidFill>
                  <a:srgbClr val="DDDDDD"/>
                </a:solidFill>
              </a:rPr>
              <a:t>A Tutorial for Form SA 1-2</a:t>
            </a:r>
          </a:p>
        </p:txBody>
      </p:sp>
      <p:pic>
        <p:nvPicPr>
          <p:cNvPr id="15367" name="Picture 12" descr="Copyright-Logo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34000" y="5791200"/>
            <a:ext cx="32893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338" name="Rectangle 18"/>
          <p:cNvSpPr>
            <a:spLocks noChangeArrowheads="1"/>
          </p:cNvSpPr>
          <p:nvPr/>
        </p:nvSpPr>
        <p:spPr bwMode="auto">
          <a:xfrm>
            <a:off x="14611350" y="84439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baseline="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5" name="Rectangle 23"/>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
        <p:nvSpPr>
          <p:cNvPr id="23554" name="Rectangle 24"/>
          <p:cNvSpPr>
            <a:spLocks noGrp="1"/>
          </p:cNvSpPr>
          <p:nvPr>
            <p:ph type="title" idx="4294967295"/>
          </p:nvPr>
        </p:nvSpPr>
        <p:spPr>
          <a:xfrm>
            <a:off x="1600200" y="-1"/>
            <a:ext cx="7315200" cy="1406525"/>
          </a:xfrm>
        </p:spPr>
        <p:txBody>
          <a:bodyPr anchor="ctr"/>
          <a:lstStyle/>
          <a:p>
            <a:pPr eaLnBrk="1" hangingPunct="1"/>
            <a:r>
              <a:rPr lang="en-US" dirty="0"/>
              <a:t>How to file an SOA</a:t>
            </a:r>
          </a:p>
        </p:txBody>
      </p:sp>
      <p:sp>
        <p:nvSpPr>
          <p:cNvPr id="23555" name="Rectangle 25"/>
          <p:cNvSpPr>
            <a:spLocks noGrp="1"/>
          </p:cNvSpPr>
          <p:nvPr>
            <p:ph type="body" idx="4294967295"/>
          </p:nvPr>
        </p:nvSpPr>
        <p:spPr>
          <a:xfrm>
            <a:off x="304800" y="1905000"/>
            <a:ext cx="8534400" cy="4800600"/>
          </a:xfrm>
        </p:spPr>
        <p:txBody>
          <a:bodyPr/>
          <a:lstStyle/>
          <a:p>
            <a:pPr lvl="0">
              <a:lnSpc>
                <a:spcPct val="110000"/>
              </a:lnSpc>
            </a:pPr>
            <a:r>
              <a:rPr lang="en-US" dirty="0"/>
              <a:t>For the current accounting period, access the fillable PDF version at </a:t>
            </a:r>
            <a:r>
              <a:rPr lang="en-US" u="sng" dirty="0">
                <a:solidFill>
                  <a:srgbClr val="FF0000"/>
                </a:solidFill>
                <a:hlinkClick r:id="rId3"/>
              </a:rPr>
              <a:t>www.copyright.gov/forms/sa1-2.pdf</a:t>
            </a:r>
            <a:r>
              <a:rPr lang="en-US" dirty="0"/>
              <a:t>, print it out, and mail it to the Division. Or access the electronic Excel format at</a:t>
            </a:r>
            <a:r>
              <a:rPr lang="en-US" dirty="0">
                <a:solidFill>
                  <a:srgbClr val="FF0000"/>
                </a:solidFill>
              </a:rPr>
              <a:t> </a:t>
            </a:r>
            <a:r>
              <a:rPr lang="en-US" dirty="0">
                <a:solidFill>
                  <a:srgbClr val="FF0000"/>
                </a:solidFill>
                <a:hlinkClick r:id="rId4"/>
              </a:rPr>
              <a:t>https://www.copyright.gov/forms/sa1-2e.xlsx</a:t>
            </a:r>
            <a:r>
              <a:rPr lang="en-US" dirty="0">
                <a:solidFill>
                  <a:srgbClr val="FF0000"/>
                </a:solidFill>
              </a:rPr>
              <a:t> </a:t>
            </a:r>
            <a:r>
              <a:rPr lang="en-US" dirty="0"/>
              <a:t>and email the completed workbook to</a:t>
            </a:r>
            <a:r>
              <a:rPr lang="en-US" dirty="0">
                <a:solidFill>
                  <a:srgbClr val="FF0000"/>
                </a:solidFill>
              </a:rPr>
              <a:t> </a:t>
            </a:r>
            <a:r>
              <a:rPr lang="en-US" dirty="0">
                <a:solidFill>
                  <a:srgbClr val="FF0000"/>
                </a:solidFill>
                <a:hlinkClick r:id="rId5"/>
              </a:rPr>
              <a:t>coplicsoa@copyright.gov</a:t>
            </a:r>
            <a:r>
              <a:rPr lang="en-US" dirty="0">
                <a:solidFill>
                  <a:srgbClr val="FF0000"/>
                </a:solidFill>
              </a:rPr>
              <a:t>. </a:t>
            </a:r>
          </a:p>
          <a:p>
            <a:pPr lvl="0">
              <a:lnSpc>
                <a:spcPct val="110000"/>
              </a:lnSpc>
            </a:pPr>
            <a:r>
              <a:rPr lang="en-US" dirty="0"/>
              <a:t>For past accounting periods, the appropriate forms are available at </a:t>
            </a:r>
            <a:r>
              <a:rPr lang="en-US" u="sng" dirty="0">
                <a:hlinkClick r:id="rId6"/>
              </a:rPr>
              <a:t>www.copyright.gov/licensing/saold.html</a:t>
            </a:r>
            <a:r>
              <a:rPr lang="en-US" dirty="0"/>
              <a:t>, and the interest rate information is available at </a:t>
            </a:r>
            <a:r>
              <a:rPr lang="en-US" u="sng" dirty="0">
                <a:hlinkClick r:id="rId7"/>
              </a:rPr>
              <a:t>www.copyright.gov/licensing/interest-rate.pdf</a:t>
            </a:r>
            <a:r>
              <a:rPr lang="en-US" dirty="0"/>
              <a:t>. </a:t>
            </a:r>
          </a:p>
          <a:p>
            <a:pPr lvl="0">
              <a:lnSpc>
                <a:spcPct val="110000"/>
              </a:lnSpc>
            </a:pPr>
            <a:r>
              <a:rPr lang="en-US" dirty="0"/>
              <a:t>Certify the statement of account. The statement of account is not acceptable unless it bears the original handwritten signature. For electronic submissions, an electronic or “s-signature” (e.g., /s/ John Smith) is required. </a:t>
            </a:r>
          </a:p>
          <a:p>
            <a:pPr lvl="0">
              <a:lnSpc>
                <a:spcPct val="110000"/>
              </a:lnSpc>
            </a:pPr>
            <a:r>
              <a:rPr lang="en-US" dirty="0"/>
              <a:t>All copyright royalty and filing fees must be paid electronically. The remittance should be payable to the </a:t>
            </a:r>
            <a:r>
              <a:rPr lang="en-US" i="1" dirty="0"/>
              <a:t>Register of Copyrights</a:t>
            </a:r>
            <a:r>
              <a:rPr lang="en-US" dirty="0"/>
              <a:t>. If you are using Pay.gov (</a:t>
            </a:r>
            <a:r>
              <a:rPr lang="en-US" u="sng" dirty="0">
                <a:hlinkClick r:id="rId8"/>
              </a:rPr>
              <a:t>www.pay.gov</a:t>
            </a:r>
            <a:r>
              <a:rPr lang="en-US" dirty="0"/>
              <a:t>), contact your bank to determine if your account will accept an Automated Clearing House (ACH) debit. For additional Electronic Funds Transfer (EFT) information, visit </a:t>
            </a:r>
            <a:r>
              <a:rPr lang="en-US" u="sng" dirty="0">
                <a:hlinkClick r:id="rId9"/>
              </a:rPr>
              <a:t>www.copyright.gov/licensing/index.html</a:t>
            </a:r>
            <a:r>
              <a:rPr lang="en-US" dirty="0"/>
              <a:t>.</a:t>
            </a:r>
          </a:p>
        </p:txBody>
      </p:sp>
    </p:spTree>
    <p:extLst>
      <p:ext uri="{BB962C8B-B14F-4D97-AF65-F5344CB8AC3E}">
        <p14:creationId xmlns:p14="http://schemas.microsoft.com/office/powerpoint/2010/main" val="1567461152"/>
      </p:ext>
    </p:extLst>
  </p:cSld>
  <p:clrMapOvr>
    <a:masterClrMapping/>
  </p:clrMapOvr>
  <p:transition spd="med">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30"/>
          <p:cNvSpPr>
            <a:spLocks noGrp="1"/>
          </p:cNvSpPr>
          <p:nvPr>
            <p:ph type="title"/>
          </p:nvPr>
        </p:nvSpPr>
        <p:spPr>
          <a:xfrm>
            <a:off x="1600200" y="-1"/>
            <a:ext cx="7315200" cy="1406525"/>
          </a:xfrm>
        </p:spPr>
        <p:txBody>
          <a:bodyPr anchor="ctr"/>
          <a:lstStyle/>
          <a:p>
            <a:pPr eaLnBrk="1" hangingPunct="1"/>
            <a:r>
              <a:rPr lang="en-US"/>
              <a:t>Can SOAs be amended?</a:t>
            </a:r>
          </a:p>
        </p:txBody>
      </p:sp>
      <p:sp>
        <p:nvSpPr>
          <p:cNvPr id="25602" name="Rectangle 1031"/>
          <p:cNvSpPr>
            <a:spLocks noGrp="1"/>
          </p:cNvSpPr>
          <p:nvPr>
            <p:ph type="body" idx="1"/>
          </p:nvPr>
        </p:nvSpPr>
        <p:spPr/>
        <p:txBody>
          <a:bodyPr/>
          <a:lstStyle/>
          <a:p>
            <a:pPr eaLnBrk="1" hangingPunct="1">
              <a:buFontTx/>
              <a:buNone/>
            </a:pPr>
            <a:r>
              <a:rPr lang="en-US" dirty="0"/>
              <a:t>	Subject to procedures set forth in the </a:t>
            </a:r>
            <a:r>
              <a:rPr lang="en-US" i="1" dirty="0"/>
              <a:t>Code of Federal Regulations</a:t>
            </a:r>
            <a:r>
              <a:rPr lang="en-US" dirty="0"/>
              <a:t>, cable operators can file amendments to SOAs if:	</a:t>
            </a:r>
          </a:p>
          <a:p>
            <a:pPr lvl="1" eaLnBrk="1" hangingPunct="1"/>
            <a:r>
              <a:rPr lang="en-US" dirty="0"/>
              <a:t>any of the information given in an SOA was incorrect or incomplete; or</a:t>
            </a:r>
          </a:p>
          <a:p>
            <a:pPr lvl="1" eaLnBrk="1" hangingPunct="1"/>
            <a:r>
              <a:rPr lang="en-US" dirty="0"/>
              <a:t>the calculation of the royalties payable for a particular accounting period was incorrect, and the amount deposited with the Copyright Office for that period was either too much or too little. </a:t>
            </a:r>
          </a:p>
          <a:p>
            <a:pPr eaLnBrk="1" hangingPunct="1">
              <a:buFontTx/>
              <a:buNone/>
            </a:pPr>
            <a:r>
              <a:rPr lang="en-US" dirty="0"/>
              <a:t>	In such instances, corrections to SOAs will be placed on record, and supplemental royalty payments will be received for deposit or refunds will be issued according to Copyright Office regulations.</a:t>
            </a:r>
          </a:p>
          <a:p>
            <a:pPr eaLnBrk="1" hangingPunct="1"/>
            <a:endParaRPr lang="en-US" dirty="0"/>
          </a:p>
        </p:txBody>
      </p:sp>
      <p:sp>
        <p:nvSpPr>
          <p:cNvPr id="4" name="Rectangle 23"/>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9" descr="s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1613"/>
            <a:ext cx="7769225" cy="65881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30" name="Rectangle 22"/>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t>
            </a:r>
            <a:r>
              <a:rPr lang="en-US" sz="1000" b="1" baseline="0" dirty="0">
                <a:solidFill>
                  <a:schemeClr val="hlink"/>
                </a:solidFill>
                <a:latin typeface="Arial" charset="0"/>
                <a:cs typeface="+mn-cs"/>
              </a:rPr>
              <a:t>Account Info</a:t>
            </a:r>
            <a:r>
              <a:rPr lang="en-US" sz="1000" baseline="0" dirty="0">
                <a:solidFill>
                  <a:srgbClr val="666666"/>
                </a:solidFill>
                <a:latin typeface="Arial" charset="0"/>
                <a:cs typeface="+mn-cs"/>
              </a:rPr>
              <a:t> &gt; Revenues &gt; Fees &gt; Certification &gt; Interest &gt; Contact</a:t>
            </a:r>
          </a:p>
        </p:txBody>
      </p:sp>
      <p:sp>
        <p:nvSpPr>
          <p:cNvPr id="37891" name="Rectangle 25"/>
          <p:cNvSpPr>
            <a:spLocks noGrp="1"/>
          </p:cNvSpPr>
          <p:nvPr>
            <p:ph type="title" idx="4294967295"/>
          </p:nvPr>
        </p:nvSpPr>
        <p:spPr>
          <a:xfrm>
            <a:off x="1600200" y="-1"/>
            <a:ext cx="7315200" cy="1406525"/>
          </a:xfrm>
        </p:spPr>
        <p:txBody>
          <a:bodyPr anchor="ctr"/>
          <a:lstStyle/>
          <a:p>
            <a:pPr eaLnBrk="1" hangingPunct="1"/>
            <a:r>
              <a:rPr lang="en-US" dirty="0"/>
              <a:t>Space A: Accounting Period</a:t>
            </a:r>
          </a:p>
        </p:txBody>
      </p:sp>
      <p:sp>
        <p:nvSpPr>
          <p:cNvPr id="37892" name="Rectangle 26"/>
          <p:cNvSpPr>
            <a:spLocks noGrp="1"/>
          </p:cNvSpPr>
          <p:nvPr>
            <p:ph type="body" sz="half" idx="4294967295"/>
          </p:nvPr>
        </p:nvSpPr>
        <p:spPr>
          <a:xfrm>
            <a:off x="457200" y="1905000"/>
            <a:ext cx="8229600" cy="2117725"/>
          </a:xfrm>
        </p:spPr>
        <p:txBody>
          <a:bodyPr/>
          <a:lstStyle/>
          <a:p>
            <a:pPr eaLnBrk="1" hangingPunct="1">
              <a:buFontTx/>
              <a:buNone/>
            </a:pPr>
            <a:r>
              <a:rPr lang="en-US"/>
              <a:t>	Clearly designate the accounting period.</a:t>
            </a:r>
            <a:endParaRPr lang="en-US" sz="1400"/>
          </a:p>
        </p:txBody>
      </p:sp>
      <p:grpSp>
        <p:nvGrpSpPr>
          <p:cNvPr id="17438" name="Group 30"/>
          <p:cNvGrpSpPr>
            <a:grpSpLocks/>
          </p:cNvGrpSpPr>
          <p:nvPr/>
        </p:nvGrpSpPr>
        <p:grpSpPr bwMode="auto">
          <a:xfrm>
            <a:off x="3657600" y="3200400"/>
            <a:ext cx="2819400" cy="1676400"/>
            <a:chOff x="2352" y="2016"/>
            <a:chExt cx="1776" cy="1056"/>
          </a:xfrm>
        </p:grpSpPr>
        <p:sp>
          <p:nvSpPr>
            <p:cNvPr id="17422" name="Line 14"/>
            <p:cNvSpPr>
              <a:spLocks noChangeShapeType="1"/>
            </p:cNvSpPr>
            <p:nvPr/>
          </p:nvSpPr>
          <p:spPr bwMode="auto">
            <a:xfrm flipH="1" flipV="1">
              <a:off x="2592" y="2016"/>
              <a:ext cx="624" cy="480"/>
            </a:xfrm>
            <a:prstGeom prst="line">
              <a:avLst/>
            </a:prstGeom>
            <a:noFill/>
            <a:ln w="38100">
              <a:solidFill>
                <a:srgbClr val="FF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437" name="Line 29"/>
            <p:cNvSpPr>
              <a:spLocks noChangeShapeType="1"/>
            </p:cNvSpPr>
            <p:nvPr/>
          </p:nvSpPr>
          <p:spPr bwMode="auto">
            <a:xfrm flipV="1">
              <a:off x="3216" y="2016"/>
              <a:ext cx="672" cy="480"/>
            </a:xfrm>
            <a:prstGeom prst="line">
              <a:avLst/>
            </a:prstGeom>
            <a:noFill/>
            <a:ln w="38100">
              <a:solidFill>
                <a:srgbClr val="FF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421" name="AutoShape 13"/>
            <p:cNvSpPr>
              <a:spLocks noChangeArrowheads="1"/>
            </p:cNvSpPr>
            <p:nvPr/>
          </p:nvSpPr>
          <p:spPr bwMode="auto">
            <a:xfrm>
              <a:off x="2352" y="2496"/>
              <a:ext cx="1776" cy="576"/>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a:solidFill>
                    <a:srgbClr val="1284A8"/>
                  </a:solidFill>
                  <a:latin typeface="Arial" charset="0"/>
                  <a:cs typeface="+mn-cs"/>
                </a:rPr>
                <a:t>Make sure to indicate the </a:t>
              </a:r>
            </a:p>
            <a:p>
              <a:pPr>
                <a:defRPr/>
              </a:pPr>
              <a:r>
                <a:rPr lang="en-US" sz="1700" baseline="0">
                  <a:solidFill>
                    <a:srgbClr val="1284A8"/>
                  </a:solidFill>
                  <a:latin typeface="Arial" charset="0"/>
                  <a:cs typeface="+mn-cs"/>
                </a:rPr>
                <a:t>correct accounting period</a:t>
              </a:r>
            </a:p>
            <a:p>
              <a:pPr>
                <a:defRPr/>
              </a:pPr>
              <a:r>
                <a:rPr lang="en-US" sz="1700" baseline="0">
                  <a:solidFill>
                    <a:srgbClr val="1284A8"/>
                  </a:solidFill>
                  <a:latin typeface="Arial" charset="0"/>
                  <a:cs typeface="+mn-cs"/>
                </a:rPr>
                <a:t>in this space. </a:t>
              </a:r>
            </a:p>
          </p:txBody>
        </p:sp>
      </p:grpSp>
      <p:sp>
        <p:nvSpPr>
          <p:cNvPr id="10" name="AutoShape 8"/>
          <p:cNvSpPr>
            <a:spLocks noChangeArrowheads="1"/>
          </p:cNvSpPr>
          <p:nvPr/>
        </p:nvSpPr>
        <p:spPr bwMode="auto">
          <a:xfrm>
            <a:off x="1219200" y="5257800"/>
            <a:ext cx="6781800" cy="5334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mn-cs"/>
              </a:rPr>
              <a:t>Important: SOAs must be typed or handwritten in dark ink, not pencil.</a:t>
            </a:r>
            <a:endParaRPr lang="en-US" sz="1700" baseline="0" dirty="0">
              <a:latin typeface="Arial" charset="0"/>
              <a:cs typeface="+mn-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38"/>
                                        </p:tgtEl>
                                        <p:attrNameLst>
                                          <p:attrName>style.visibility</p:attrName>
                                        </p:attrNameLst>
                                      </p:cBhvr>
                                      <p:to>
                                        <p:strVal val="visible"/>
                                      </p:to>
                                    </p:set>
                                    <p:anim calcmode="lin" valueType="num">
                                      <p:cBhvr additive="base">
                                        <p:cTn id="7" dur="1000" fill="hold"/>
                                        <p:tgtEl>
                                          <p:spTgt spid="17438"/>
                                        </p:tgtEl>
                                        <p:attrNameLst>
                                          <p:attrName>ppt_x</p:attrName>
                                        </p:attrNameLst>
                                      </p:cBhvr>
                                      <p:tavLst>
                                        <p:tav tm="0">
                                          <p:val>
                                            <p:strVal val="#ppt_x"/>
                                          </p:val>
                                        </p:tav>
                                        <p:tav tm="100000">
                                          <p:val>
                                            <p:strVal val="#ppt_x"/>
                                          </p:val>
                                        </p:tav>
                                      </p:tavLst>
                                    </p:anim>
                                    <p:anim calcmode="lin" valueType="num">
                                      <p:cBhvr additive="base">
                                        <p:cTn id="8" dur="1000" fill="hold"/>
                                        <p:tgtEl>
                                          <p:spTgt spid="17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AutoShape 8"/>
          <p:cNvSpPr>
            <a:spLocks noChangeArrowheads="1"/>
          </p:cNvSpPr>
          <p:nvPr/>
        </p:nvSpPr>
        <p:spPr bwMode="auto">
          <a:xfrm>
            <a:off x="1752600" y="5791200"/>
            <a:ext cx="5638800" cy="4572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mn-cs"/>
              </a:rPr>
              <a:t>Reminder: Check the box if this is the system’s first filing.</a:t>
            </a:r>
            <a:endParaRPr lang="en-US" sz="1700" baseline="0" dirty="0">
              <a:latin typeface="Arial" charset="0"/>
              <a:cs typeface="+mn-cs"/>
            </a:endParaRPr>
          </a:p>
        </p:txBody>
      </p:sp>
      <p:pic>
        <p:nvPicPr>
          <p:cNvPr id="39938" name="Picture 10" descr="se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773988" cy="26463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443" name="Rectangle 11"/>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t>
            </a:r>
            <a:r>
              <a:rPr lang="en-US" sz="1000" b="1" baseline="0" dirty="0">
                <a:solidFill>
                  <a:schemeClr val="hlink"/>
                </a:solidFill>
                <a:latin typeface="Arial" charset="0"/>
                <a:cs typeface="+mn-cs"/>
              </a:rPr>
              <a:t>Account Info</a:t>
            </a:r>
            <a:r>
              <a:rPr lang="en-US" sz="1000" baseline="0" dirty="0">
                <a:solidFill>
                  <a:srgbClr val="666666"/>
                </a:solidFill>
                <a:latin typeface="Arial" charset="0"/>
                <a:cs typeface="+mn-cs"/>
              </a:rPr>
              <a:t> &gt; Revenues &gt; Fees &gt; Certification &gt; Interest &gt; Contact</a:t>
            </a:r>
          </a:p>
        </p:txBody>
      </p:sp>
      <p:sp>
        <p:nvSpPr>
          <p:cNvPr id="39940" name="Rectangle 14"/>
          <p:cNvSpPr>
            <a:spLocks noGrp="1"/>
          </p:cNvSpPr>
          <p:nvPr>
            <p:ph type="title" idx="4294967295"/>
          </p:nvPr>
        </p:nvSpPr>
        <p:spPr>
          <a:xfrm>
            <a:off x="1600200" y="-1"/>
            <a:ext cx="7315200" cy="1406525"/>
          </a:xfrm>
        </p:spPr>
        <p:txBody>
          <a:bodyPr anchor="ctr"/>
          <a:lstStyle/>
          <a:p>
            <a:pPr eaLnBrk="1" hangingPunct="1"/>
            <a:r>
              <a:rPr lang="en-US" dirty="0"/>
              <a:t>Space B: Owner</a:t>
            </a:r>
          </a:p>
        </p:txBody>
      </p:sp>
      <p:sp>
        <p:nvSpPr>
          <p:cNvPr id="39941" name="Rectangle 15"/>
          <p:cNvSpPr>
            <a:spLocks noGrp="1"/>
          </p:cNvSpPr>
          <p:nvPr>
            <p:ph type="body" sz="half" idx="4294967295"/>
          </p:nvPr>
        </p:nvSpPr>
        <p:spPr>
          <a:xfrm>
            <a:off x="457200" y="1905000"/>
            <a:ext cx="8229600" cy="2117725"/>
          </a:xfrm>
        </p:spPr>
        <p:txBody>
          <a:bodyPr/>
          <a:lstStyle/>
          <a:p>
            <a:pPr eaLnBrk="1" hangingPunct="1">
              <a:buFontTx/>
              <a:buNone/>
            </a:pPr>
            <a:r>
              <a:rPr lang="en-US" dirty="0"/>
              <a:t>	Give the full name, business name (if different), address of the legal owner, and cable ID number as assigned by the Licensing Division. </a:t>
            </a:r>
            <a:endParaRPr lang="en-US" sz="1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barn(outVertical)">
                                      <p:cBhvr>
                                        <p:cTn id="7"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8"/>
          <p:cNvSpPr txBox="1">
            <a:spLocks noChangeArrowheads="1"/>
          </p:cNvSpPr>
          <p:nvPr/>
        </p:nvSpPr>
        <p:spPr bwMode="auto">
          <a:xfrm>
            <a:off x="1525588" y="985838"/>
            <a:ext cx="75834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500" b="1" baseline="0">
                <a:solidFill>
                  <a:srgbClr val="333333"/>
                </a:solidFill>
                <a:latin typeface="Arial" charset="0"/>
                <a:cs typeface="+mn-cs"/>
              </a:rPr>
              <a:t> </a:t>
            </a:r>
          </a:p>
        </p:txBody>
      </p:sp>
      <p:sp>
        <p:nvSpPr>
          <p:cNvPr id="19465" name="AutoShape 9"/>
          <p:cNvSpPr>
            <a:spLocks noChangeArrowheads="1"/>
          </p:cNvSpPr>
          <p:nvPr/>
        </p:nvSpPr>
        <p:spPr bwMode="auto">
          <a:xfrm>
            <a:off x="1828800" y="4724400"/>
            <a:ext cx="55626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Important:</a:t>
            </a:r>
            <a:r>
              <a:rPr lang="en-US" sz="1700" b="1" baseline="0" dirty="0">
                <a:solidFill>
                  <a:srgbClr val="1284A8"/>
                </a:solidFill>
                <a:latin typeface="Arial" charset="0"/>
                <a:cs typeface="Times New Roman" charset="0"/>
              </a:rPr>
              <a:t> </a:t>
            </a:r>
            <a:r>
              <a:rPr lang="en-US" sz="1700" baseline="0" dirty="0">
                <a:solidFill>
                  <a:srgbClr val="1284A8"/>
                </a:solidFill>
                <a:latin typeface="Arial" charset="0"/>
                <a:cs typeface="Times New Roman" charset="0"/>
              </a:rPr>
              <a:t>You must verify the identification of the cable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system if it is different than the name listed in Space B.</a:t>
            </a:r>
            <a:endParaRPr lang="en-US" sz="1700" baseline="0" dirty="0">
              <a:solidFill>
                <a:srgbClr val="1284A8"/>
              </a:solidFill>
              <a:latin typeface="Arial" charset="0"/>
              <a:cs typeface="+mn-cs"/>
            </a:endParaRPr>
          </a:p>
        </p:txBody>
      </p:sp>
      <p:pic>
        <p:nvPicPr>
          <p:cNvPr id="41987" name="Picture 11" descr="se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41613"/>
            <a:ext cx="7773987" cy="15335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9" name="Rectangle 13"/>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t>
            </a:r>
            <a:r>
              <a:rPr lang="en-US" sz="1000" b="1" baseline="0" dirty="0">
                <a:solidFill>
                  <a:schemeClr val="hlink"/>
                </a:solidFill>
                <a:latin typeface="Arial" charset="0"/>
                <a:cs typeface="+mn-cs"/>
              </a:rPr>
              <a:t>Account Info</a:t>
            </a:r>
            <a:r>
              <a:rPr lang="en-US" sz="1000" baseline="0" dirty="0">
                <a:solidFill>
                  <a:srgbClr val="666666"/>
                </a:solidFill>
                <a:latin typeface="Arial" charset="0"/>
                <a:cs typeface="+mn-cs"/>
              </a:rPr>
              <a:t> &gt; Revenues &gt; Fees &gt; Certification &gt; Interest &gt; Contact</a:t>
            </a:r>
          </a:p>
        </p:txBody>
      </p:sp>
      <p:sp>
        <p:nvSpPr>
          <p:cNvPr id="41989" name="Rectangle 16"/>
          <p:cNvSpPr>
            <a:spLocks noGrp="1"/>
          </p:cNvSpPr>
          <p:nvPr>
            <p:ph type="title" idx="4294967295"/>
          </p:nvPr>
        </p:nvSpPr>
        <p:spPr>
          <a:xfrm>
            <a:off x="1600200" y="-1"/>
            <a:ext cx="7315200" cy="1406525"/>
          </a:xfrm>
        </p:spPr>
        <p:txBody>
          <a:bodyPr anchor="ctr"/>
          <a:lstStyle/>
          <a:p>
            <a:pPr eaLnBrk="1" hangingPunct="1"/>
            <a:r>
              <a:rPr lang="en-US" dirty="0"/>
              <a:t>Space C: System</a:t>
            </a:r>
          </a:p>
        </p:txBody>
      </p:sp>
      <p:sp>
        <p:nvSpPr>
          <p:cNvPr id="41990" name="Rectangle 17"/>
          <p:cNvSpPr>
            <a:spLocks noGrp="1"/>
          </p:cNvSpPr>
          <p:nvPr>
            <p:ph type="body" sz="half" idx="4294967295"/>
          </p:nvPr>
        </p:nvSpPr>
        <p:spPr>
          <a:xfrm>
            <a:off x="457200" y="1905000"/>
            <a:ext cx="8229600" cy="2117725"/>
          </a:xfrm>
        </p:spPr>
        <p:txBody>
          <a:bodyPr/>
          <a:lstStyle/>
          <a:p>
            <a:pPr eaLnBrk="1" hangingPunct="1">
              <a:buFontTx/>
              <a:buNone/>
            </a:pPr>
            <a:r>
              <a:rPr lang="en-US"/>
              <a:t>	Give any business name used to identify the business or operation of the system.</a:t>
            </a:r>
            <a:endParaRPr lang="en-US" sz="140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arn(outVertical)">
                                      <p:cBhvr>
                                        <p:cTn id="7"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p:cNvSpPr>
          <p:nvPr/>
        </p:nvSpPr>
        <p:spPr bwMode="auto">
          <a:xfrm>
            <a:off x="1525588" y="990600"/>
            <a:ext cx="762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baseline="0">
                <a:latin typeface="Arial" charset="0"/>
                <a:cs typeface="Times New Roman" charset="0"/>
              </a:rPr>
              <a:t> </a:t>
            </a:r>
            <a:endParaRPr lang="en-US" sz="1600" baseline="0">
              <a:solidFill>
                <a:srgbClr val="000099"/>
              </a:solidFill>
              <a:latin typeface="Georgia" charset="0"/>
            </a:endParaRPr>
          </a:p>
        </p:txBody>
      </p:sp>
      <p:sp>
        <p:nvSpPr>
          <p:cNvPr id="20501" name="Rectangle 21"/>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t>
            </a:r>
            <a:r>
              <a:rPr lang="en-US" sz="1000" b="1" baseline="0" dirty="0">
                <a:solidFill>
                  <a:schemeClr val="hlink"/>
                </a:solidFill>
                <a:latin typeface="Arial" charset="0"/>
                <a:cs typeface="+mn-cs"/>
              </a:rPr>
              <a:t>Account Info</a:t>
            </a:r>
            <a:r>
              <a:rPr lang="en-US" sz="1000" baseline="0" dirty="0">
                <a:solidFill>
                  <a:srgbClr val="666666"/>
                </a:solidFill>
                <a:latin typeface="Arial" charset="0"/>
                <a:cs typeface="+mn-cs"/>
              </a:rPr>
              <a:t> &gt; Revenues &gt; Fees &gt; Certification &gt; Interest &gt; Contact</a:t>
            </a:r>
          </a:p>
        </p:txBody>
      </p:sp>
      <p:sp>
        <p:nvSpPr>
          <p:cNvPr id="44037" name="Rectangle 24"/>
          <p:cNvSpPr>
            <a:spLocks noGrp="1"/>
          </p:cNvSpPr>
          <p:nvPr>
            <p:ph type="title" idx="4294967295"/>
          </p:nvPr>
        </p:nvSpPr>
        <p:spPr>
          <a:xfrm>
            <a:off x="1600200" y="-1"/>
            <a:ext cx="7315200" cy="1406525"/>
          </a:xfrm>
        </p:spPr>
        <p:txBody>
          <a:bodyPr anchor="ctr"/>
          <a:lstStyle/>
          <a:p>
            <a:pPr eaLnBrk="1" hangingPunct="1"/>
            <a:r>
              <a:rPr lang="en-US" dirty="0"/>
              <a:t>Space D: Area Served</a:t>
            </a:r>
          </a:p>
        </p:txBody>
      </p:sp>
      <p:sp>
        <p:nvSpPr>
          <p:cNvPr id="44038" name="Rectangle 25"/>
          <p:cNvSpPr>
            <a:spLocks noGrp="1"/>
          </p:cNvSpPr>
          <p:nvPr>
            <p:ph type="body" idx="4294967295"/>
          </p:nvPr>
        </p:nvSpPr>
        <p:spPr>
          <a:xfrm>
            <a:off x="457200" y="1905000"/>
            <a:ext cx="8229600" cy="457200"/>
          </a:xfrm>
        </p:spPr>
        <p:txBody>
          <a:bodyPr/>
          <a:lstStyle/>
          <a:p>
            <a:pPr eaLnBrk="1" hangingPunct="1">
              <a:buFontTx/>
              <a:buNone/>
            </a:pPr>
            <a:r>
              <a:rPr lang="en-US" dirty="0"/>
              <a:t>	List the name of the community or communities served by the system.</a:t>
            </a:r>
          </a:p>
        </p:txBody>
      </p:sp>
      <p:sp>
        <p:nvSpPr>
          <p:cNvPr id="8" name="AutoShape 13"/>
          <p:cNvSpPr>
            <a:spLocks noChangeArrowheads="1"/>
          </p:cNvSpPr>
          <p:nvPr/>
        </p:nvSpPr>
        <p:spPr bwMode="auto">
          <a:xfrm>
            <a:off x="1676400" y="5850466"/>
            <a:ext cx="55626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Please be precise when reporting county information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“only some areas” </a:t>
            </a:r>
            <a:r>
              <a:rPr lang="en-US" sz="1700" baseline="0" dirty="0" err="1">
                <a:solidFill>
                  <a:srgbClr val="1284A8"/>
                </a:solidFill>
                <a:latin typeface="Arial" charset="0"/>
                <a:cs typeface="Times New Roman" charset="0"/>
              </a:rPr>
              <a:t>vs</a:t>
            </a:r>
            <a:r>
              <a:rPr lang="en-US" sz="1700" baseline="0" dirty="0">
                <a:solidFill>
                  <a:srgbClr val="1284A8"/>
                </a:solidFill>
                <a:latin typeface="Arial" charset="0"/>
                <a:cs typeface="Times New Roman" charset="0"/>
              </a:rPr>
              <a:t> “certain areas.”</a:t>
            </a:r>
            <a:endParaRPr lang="en-US" sz="1700" baseline="0" dirty="0">
              <a:latin typeface="Arial" charset="0"/>
              <a:cs typeface="+mn-cs"/>
            </a:endParaRPr>
          </a:p>
        </p:txBody>
      </p:sp>
      <p:sp>
        <p:nvSpPr>
          <p:cNvPr id="9" name="AutoShape 13"/>
          <p:cNvSpPr>
            <a:spLocks noChangeArrowheads="1"/>
          </p:cNvSpPr>
          <p:nvPr/>
        </p:nvSpPr>
        <p:spPr bwMode="auto">
          <a:xfrm>
            <a:off x="1676400" y="4982633"/>
            <a:ext cx="55626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Identify repeated community names by state and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county, township, or other identifiers.</a:t>
            </a:r>
            <a:endParaRPr lang="en-US" sz="1700" baseline="0" dirty="0">
              <a:latin typeface="Arial" charset="0"/>
              <a:cs typeface="+mn-cs"/>
            </a:endParaRPr>
          </a:p>
        </p:txBody>
      </p:sp>
      <p:pic>
        <p:nvPicPr>
          <p:cNvPr id="44035" name="Picture 18" descr="secD"/>
          <p:cNvPicPr>
            <a:picLocks noChangeAspect="1" noChangeArrowheads="1"/>
          </p:cNvPicPr>
          <p:nvPr/>
        </p:nvPicPr>
        <p:blipFill rotWithShape="1">
          <a:blip r:embed="rId3">
            <a:extLst>
              <a:ext uri="{28A0092B-C50C-407E-A947-70E740481C1C}">
                <a14:useLocalDpi xmlns:a14="http://schemas.microsoft.com/office/drawing/2010/main" val="0"/>
              </a:ext>
            </a:extLst>
          </a:blip>
          <a:srcRect b="41529"/>
          <a:stretch/>
        </p:blipFill>
        <p:spPr bwMode="auto">
          <a:xfrm>
            <a:off x="685800" y="2743200"/>
            <a:ext cx="7773988" cy="146473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93" name="AutoShape 13"/>
          <p:cNvSpPr>
            <a:spLocks noChangeArrowheads="1"/>
          </p:cNvSpPr>
          <p:nvPr/>
        </p:nvSpPr>
        <p:spPr bwMode="auto">
          <a:xfrm>
            <a:off x="1676400" y="4114800"/>
            <a:ext cx="55626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Important: You must verify the existence of communities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and the spelling of community names.</a:t>
            </a:r>
            <a:endParaRPr lang="en-US" sz="1700" baseline="0" dirty="0">
              <a:latin typeface="Arial" charset="0"/>
              <a:cs typeface="+mn-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arn(outVertical)">
                                      <p:cBhvr>
                                        <p:cTn id="7" dur="500"/>
                                        <p:tgtEl>
                                          <p:spTgt spid="204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04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AutoShape 9"/>
          <p:cNvSpPr>
            <a:spLocks noChangeArrowheads="1"/>
          </p:cNvSpPr>
          <p:nvPr/>
        </p:nvSpPr>
        <p:spPr bwMode="auto">
          <a:xfrm>
            <a:off x="990600" y="4953000"/>
            <a:ext cx="4724400" cy="7620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a:solidFill>
                  <a:srgbClr val="1284A8"/>
                </a:solidFill>
                <a:latin typeface="Arial" charset="0"/>
                <a:cs typeface="Times New Roman" charset="0"/>
              </a:rPr>
              <a:t>Important: The number of subscribers and the </a:t>
            </a:r>
            <a:br>
              <a:rPr lang="en-US" sz="1700" baseline="0">
                <a:solidFill>
                  <a:srgbClr val="1284A8"/>
                </a:solidFill>
                <a:latin typeface="Arial" charset="0"/>
                <a:cs typeface="Times New Roman" charset="0"/>
              </a:rPr>
            </a:br>
            <a:r>
              <a:rPr lang="en-US" sz="1700" baseline="0">
                <a:solidFill>
                  <a:srgbClr val="1284A8"/>
                </a:solidFill>
                <a:latin typeface="Arial" charset="0"/>
                <a:cs typeface="Times New Roman" charset="0"/>
              </a:rPr>
              <a:t>rate must be listed in the appropriate columns</a:t>
            </a:r>
            <a:r>
              <a:rPr lang="en-US" sz="1700" i="1" baseline="0">
                <a:solidFill>
                  <a:srgbClr val="1284A8"/>
                </a:solidFill>
                <a:latin typeface="Arial" charset="0"/>
                <a:cs typeface="Times New Roman" charset="0"/>
              </a:rPr>
              <a:t>.</a:t>
            </a:r>
            <a:r>
              <a:rPr lang="en-US" sz="1700" b="1" i="1" baseline="0">
                <a:solidFill>
                  <a:srgbClr val="000080"/>
                </a:solidFill>
                <a:latin typeface="Georgia" charset="0"/>
                <a:cs typeface="Times New Roman" charset="0"/>
              </a:rPr>
              <a:t> </a:t>
            </a:r>
            <a:endParaRPr lang="en-US" sz="1700" baseline="0">
              <a:latin typeface="Arial" charset="0"/>
              <a:cs typeface="Times New Roman" charset="0"/>
            </a:endParaRPr>
          </a:p>
        </p:txBody>
      </p:sp>
      <p:sp>
        <p:nvSpPr>
          <p:cNvPr id="21514" name="Text Box 10"/>
          <p:cNvSpPr txBox="1">
            <a:spLocks noChangeArrowheads="1"/>
          </p:cNvSpPr>
          <p:nvPr/>
        </p:nvSpPr>
        <p:spPr bwMode="auto">
          <a:xfrm>
            <a:off x="1524000" y="974725"/>
            <a:ext cx="7620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500" b="1" baseline="0" dirty="0">
                <a:solidFill>
                  <a:srgbClr val="666666"/>
                </a:solidFill>
                <a:latin typeface="Arial" charset="0"/>
                <a:cs typeface="Times New Roman" charset="0"/>
              </a:rPr>
              <a:t>Subscribers and Rates</a:t>
            </a:r>
            <a:endParaRPr lang="en-US" sz="1900" b="1" baseline="0" dirty="0">
              <a:solidFill>
                <a:srgbClr val="666666"/>
              </a:solidFill>
              <a:latin typeface="Arial" charset="0"/>
              <a:cs typeface="Times New Roman" charset="0"/>
            </a:endParaRPr>
          </a:p>
        </p:txBody>
      </p:sp>
      <p:sp>
        <p:nvSpPr>
          <p:cNvPr id="46083" name="Rectangle 14"/>
          <p:cNvSpPr>
            <a:spLocks noGrp="1"/>
          </p:cNvSpPr>
          <p:nvPr>
            <p:ph type="title" idx="4294967295"/>
          </p:nvPr>
        </p:nvSpPr>
        <p:spPr>
          <a:xfrm>
            <a:off x="1600200" y="-1"/>
            <a:ext cx="7315200" cy="1406525"/>
          </a:xfrm>
        </p:spPr>
        <p:txBody>
          <a:bodyPr anchor="ctr"/>
          <a:lstStyle/>
          <a:p>
            <a:pPr eaLnBrk="1" hangingPunct="1"/>
            <a:r>
              <a:rPr lang="en-US" dirty="0"/>
              <a:t>Space E: Secondary Transmission Service  </a:t>
            </a:r>
          </a:p>
        </p:txBody>
      </p:sp>
      <p:sp>
        <p:nvSpPr>
          <p:cNvPr id="46084" name="Rectangle 15"/>
          <p:cNvSpPr>
            <a:spLocks noGrp="1"/>
          </p:cNvSpPr>
          <p:nvPr>
            <p:ph type="body" sz="half" idx="4294967295"/>
          </p:nvPr>
        </p:nvSpPr>
        <p:spPr>
          <a:xfrm>
            <a:off x="457200" y="1905000"/>
            <a:ext cx="8229600" cy="609600"/>
          </a:xfrm>
        </p:spPr>
        <p:txBody>
          <a:bodyPr/>
          <a:lstStyle/>
          <a:p>
            <a:pPr eaLnBrk="1" hangingPunct="1">
              <a:buFontTx/>
              <a:buNone/>
            </a:pPr>
            <a:r>
              <a:rPr lang="en-US"/>
              <a:t>	Give the correct number of subscribers and charges per subscriber.</a:t>
            </a:r>
            <a:endParaRPr lang="en-US" sz="1400"/>
          </a:p>
        </p:txBody>
      </p:sp>
      <p:sp>
        <p:nvSpPr>
          <p:cNvPr id="21526" name="AutoShape 22"/>
          <p:cNvSpPr>
            <a:spLocks noChangeArrowheads="1"/>
          </p:cNvSpPr>
          <p:nvPr/>
        </p:nvSpPr>
        <p:spPr bwMode="auto">
          <a:xfrm>
            <a:off x="5943600" y="4953000"/>
            <a:ext cx="2057400" cy="7620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a:solidFill>
                  <a:srgbClr val="1284A8"/>
                </a:solidFill>
                <a:latin typeface="Arial" charset="0"/>
                <a:cs typeface="Times New Roman" charset="0"/>
              </a:rPr>
              <a:t>Add more services</a:t>
            </a:r>
          </a:p>
          <a:p>
            <a:pPr>
              <a:defRPr/>
            </a:pPr>
            <a:r>
              <a:rPr lang="en-US" sz="1700" baseline="0">
                <a:solidFill>
                  <a:srgbClr val="1284A8"/>
                </a:solidFill>
                <a:latin typeface="Arial" charset="0"/>
                <a:cs typeface="Times New Roman" charset="0"/>
              </a:rPr>
              <a:t>in block 2.</a:t>
            </a:r>
            <a:r>
              <a:rPr lang="en-US" sz="1700" b="1" i="1" baseline="0">
                <a:solidFill>
                  <a:srgbClr val="000080"/>
                </a:solidFill>
                <a:latin typeface="Georgia" charset="0"/>
                <a:cs typeface="Times New Roman" charset="0"/>
              </a:rPr>
              <a:t> </a:t>
            </a:r>
            <a:endParaRPr lang="en-US" sz="1700" baseline="0">
              <a:latin typeface="Arial" charset="0"/>
              <a:cs typeface="Times New Roman" charset="0"/>
            </a:endParaRPr>
          </a:p>
        </p:txBody>
      </p:sp>
      <p:pic>
        <p:nvPicPr>
          <p:cNvPr id="46086" name="Picture 24" descr="secE"/>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990600" y="2741613"/>
            <a:ext cx="7019925" cy="1990725"/>
          </a:xfrm>
          <a:ln w="12700">
            <a:solidFill>
              <a:srgbClr val="000000"/>
            </a:solidFill>
            <a:miter lim="800000"/>
            <a:headEnd/>
            <a:tailEnd/>
          </a:ln>
        </p:spPr>
      </p:pic>
      <p:sp>
        <p:nvSpPr>
          <p:cNvPr id="21532" name="Rectangle 28"/>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a:t>
            </a:r>
            <a:r>
              <a:rPr lang="en-US" sz="1000" b="1" baseline="0" dirty="0">
                <a:solidFill>
                  <a:schemeClr val="hlink"/>
                </a:solidFill>
                <a:latin typeface="Arial" charset="0"/>
                <a:cs typeface="+mn-cs"/>
              </a:rPr>
              <a:t>Revenues</a:t>
            </a:r>
            <a:r>
              <a:rPr lang="en-US" sz="1000" baseline="0" dirty="0">
                <a:solidFill>
                  <a:srgbClr val="666666"/>
                </a:solidFill>
                <a:latin typeface="Arial" charset="0"/>
                <a:cs typeface="+mn-cs"/>
              </a:rPr>
              <a:t> &gt; Fees &gt; Certification &gt; Interest &gt; Contact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barn(outVertical)">
                                      <p:cBhvr>
                                        <p:cTn id="7" dur="500"/>
                                        <p:tgtEl>
                                          <p:spTgt spid="215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1526"/>
                                        </p:tgtEl>
                                        <p:attrNameLst>
                                          <p:attrName>style.visibility</p:attrName>
                                        </p:attrNameLst>
                                      </p:cBhvr>
                                      <p:to>
                                        <p:strVal val="visible"/>
                                      </p:to>
                                    </p:set>
                                    <p:animEffect transition="in" filter="barn(outVertical)">
                                      <p:cBhvr>
                                        <p:cTn id="12" dur="500"/>
                                        <p:tgtEl>
                                          <p:spTgt spid="2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nimBg="1"/>
      <p:bldP spid="215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4" name="Text Box 8"/>
          <p:cNvSpPr txBox="1">
            <a:spLocks noChangeArrowheads="1"/>
          </p:cNvSpPr>
          <p:nvPr/>
        </p:nvSpPr>
        <p:spPr bwMode="auto">
          <a:xfrm>
            <a:off x="1531088" y="1085848"/>
            <a:ext cx="7620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500" b="1" baseline="0">
                <a:solidFill>
                  <a:srgbClr val="666666"/>
                </a:solidFill>
                <a:latin typeface="Arial" charset="0"/>
                <a:cs typeface="+mn-cs"/>
              </a:rPr>
              <a:t>Rates</a:t>
            </a:r>
            <a:endParaRPr lang="en-US" sz="2800" b="1" baseline="0">
              <a:solidFill>
                <a:schemeClr val="bg1"/>
              </a:solidFill>
              <a:latin typeface="Arial" charset="0"/>
              <a:cs typeface="+mn-cs"/>
            </a:endParaRPr>
          </a:p>
        </p:txBody>
      </p:sp>
      <p:sp>
        <p:nvSpPr>
          <p:cNvPr id="24587" name="Rectangle 11"/>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a:t>
            </a:r>
            <a:r>
              <a:rPr lang="en-US" sz="1000" b="1" baseline="0" dirty="0">
                <a:solidFill>
                  <a:schemeClr val="hlink"/>
                </a:solidFill>
                <a:latin typeface="Arial" charset="0"/>
                <a:cs typeface="+mn-cs"/>
              </a:rPr>
              <a:t>Revenues</a:t>
            </a:r>
            <a:r>
              <a:rPr lang="en-US" sz="1000" baseline="0" dirty="0">
                <a:solidFill>
                  <a:srgbClr val="666666"/>
                </a:solidFill>
                <a:latin typeface="Arial" charset="0"/>
                <a:cs typeface="+mn-cs"/>
              </a:rPr>
              <a:t> &gt; Fees &gt; Certification &gt; Interest &gt; Contact</a:t>
            </a:r>
          </a:p>
        </p:txBody>
      </p:sp>
      <p:sp>
        <p:nvSpPr>
          <p:cNvPr id="48131" name="Rectangle 12"/>
          <p:cNvSpPr>
            <a:spLocks noGrp="1"/>
          </p:cNvSpPr>
          <p:nvPr>
            <p:ph type="title" idx="4294967295"/>
          </p:nvPr>
        </p:nvSpPr>
        <p:spPr>
          <a:xfrm>
            <a:off x="1600200" y="-1"/>
            <a:ext cx="7315200" cy="1406525"/>
          </a:xfrm>
        </p:spPr>
        <p:txBody>
          <a:bodyPr anchor="ctr"/>
          <a:lstStyle/>
          <a:p>
            <a:pPr eaLnBrk="1" hangingPunct="1"/>
            <a:r>
              <a:rPr lang="en-US" dirty="0"/>
              <a:t>Space F: Services Other Than </a:t>
            </a:r>
            <a:br>
              <a:rPr lang="en-US" dirty="0"/>
            </a:br>
            <a:r>
              <a:rPr lang="en-US" dirty="0"/>
              <a:t>Secondary Transmissions   </a:t>
            </a:r>
          </a:p>
        </p:txBody>
      </p:sp>
      <p:sp>
        <p:nvSpPr>
          <p:cNvPr id="48132" name="Rectangle 13"/>
          <p:cNvSpPr>
            <a:spLocks noGrp="1"/>
          </p:cNvSpPr>
          <p:nvPr>
            <p:ph type="body" idx="4294967295"/>
          </p:nvPr>
        </p:nvSpPr>
        <p:spPr>
          <a:xfrm>
            <a:off x="457200" y="1905000"/>
            <a:ext cx="8382000" cy="4389438"/>
          </a:xfrm>
        </p:spPr>
        <p:txBody>
          <a:bodyPr/>
          <a:lstStyle/>
          <a:p>
            <a:pPr eaLnBrk="1" hangingPunct="1">
              <a:lnSpc>
                <a:spcPct val="100000"/>
              </a:lnSpc>
            </a:pPr>
            <a:r>
              <a:rPr lang="en-US" spc="10" dirty="0"/>
              <a:t>List rates and describe each package of service that consists solely of services other than secondary transmissions.</a:t>
            </a:r>
          </a:p>
          <a:p>
            <a:pPr eaLnBrk="1" hangingPunct="1">
              <a:lnSpc>
                <a:spcPct val="100000"/>
              </a:lnSpc>
            </a:pPr>
            <a:r>
              <a:rPr lang="en-US" spc="10" dirty="0"/>
              <a:t>Give rate (not subscriber) information for all cable system services not covered in section E.</a:t>
            </a:r>
          </a:p>
          <a:p>
            <a:pPr eaLnBrk="1" hangingPunct="1">
              <a:lnSpc>
                <a:spcPct val="100000"/>
              </a:lnSpc>
            </a:pPr>
            <a:r>
              <a:rPr lang="en-US" spc="10" dirty="0"/>
              <a:t>Do not give rate information for:</a:t>
            </a:r>
          </a:p>
          <a:p>
            <a:pPr marL="1143000" lvl="1" eaLnBrk="1" hangingPunct="1">
              <a:lnSpc>
                <a:spcPct val="100000"/>
              </a:lnSpc>
            </a:pPr>
            <a:r>
              <a:rPr lang="en-US" spc="10" dirty="0"/>
              <a:t>services furnished at cost; or</a:t>
            </a:r>
          </a:p>
          <a:p>
            <a:pPr marL="1143000" lvl="1" eaLnBrk="1" hangingPunct="1">
              <a:lnSpc>
                <a:spcPct val="100000"/>
              </a:lnSpc>
            </a:pPr>
            <a:r>
              <a:rPr lang="en-US" spc="10" dirty="0"/>
              <a:t>services or facilities furnished to nonsubscribers. Rate information should include both the amount of the charge and the unit in which it is usually billed</a:t>
            </a:r>
            <a:r>
              <a:rPr lang="en-US" altLang="ja-JP" spc="10" dirty="0"/>
              <a:t>.</a:t>
            </a:r>
            <a:endParaRPr lang="en-US" spc="10" dirty="0"/>
          </a:p>
        </p:txBody>
      </p:sp>
      <p:pic>
        <p:nvPicPr>
          <p:cNvPr id="10" name="Picture 20" descr="sec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4572000"/>
            <a:ext cx="6477000" cy="214238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pic>
      <p:sp>
        <p:nvSpPr>
          <p:cNvPr id="9" name="AutoShape 18"/>
          <p:cNvSpPr>
            <a:spLocks noChangeArrowheads="1"/>
          </p:cNvSpPr>
          <p:nvPr/>
        </p:nvSpPr>
        <p:spPr bwMode="auto">
          <a:xfrm>
            <a:off x="5257800" y="5791200"/>
            <a:ext cx="3581400" cy="9144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Important: Make sure the number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of subscribers and the rate are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listed in the appropriate columns.</a:t>
            </a:r>
            <a:r>
              <a:rPr lang="en-US" sz="1700" b="1" i="1" baseline="0" dirty="0">
                <a:solidFill>
                  <a:srgbClr val="000080"/>
                </a:solidFill>
                <a:latin typeface="Georgia" charset="0"/>
                <a:cs typeface="Times New Roman" charset="0"/>
              </a:rPr>
              <a:t> </a:t>
            </a:r>
            <a:endParaRPr lang="en-US" sz="1700" baseline="0" dirty="0">
              <a:latin typeface="Arial" charset="0"/>
              <a:cs typeface="Times New Roman"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ChangeArrowheads="1"/>
          </p:cNvSpPr>
          <p:nvPr/>
        </p:nvSpPr>
        <p:spPr bwMode="auto">
          <a:xfrm>
            <a:off x="0" y="685800"/>
            <a:ext cx="91440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1400" b="1" baseline="0">
              <a:latin typeface="Georgia" charset="0"/>
            </a:endParaRPr>
          </a:p>
          <a:p>
            <a:pPr eaLnBrk="0" hangingPunct="0"/>
            <a:endParaRPr lang="en-US" sz="1400" baseline="0">
              <a:latin typeface="Georgia" charset="0"/>
              <a:cs typeface="Times New Roman" charset="0"/>
            </a:endParaRPr>
          </a:p>
          <a:p>
            <a:pPr eaLnBrk="0" hangingPunct="0"/>
            <a:endParaRPr lang="en-US" sz="1400" baseline="0">
              <a:latin typeface="Georgia" charset="0"/>
            </a:endParaRPr>
          </a:p>
        </p:txBody>
      </p:sp>
      <p:sp>
        <p:nvSpPr>
          <p:cNvPr id="26645" name="Text Box 21"/>
          <p:cNvSpPr txBox="1">
            <a:spLocks noChangeArrowheads="1"/>
          </p:cNvSpPr>
          <p:nvPr/>
        </p:nvSpPr>
        <p:spPr bwMode="auto">
          <a:xfrm>
            <a:off x="1524000" y="990600"/>
            <a:ext cx="1371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500" b="1" baseline="0">
                <a:solidFill>
                  <a:srgbClr val="666666"/>
                </a:solidFill>
                <a:latin typeface="Arial" charset="0"/>
                <a:cs typeface="+mn-cs"/>
              </a:rPr>
              <a:t>Television</a:t>
            </a:r>
            <a:endParaRPr lang="en-US" sz="2800" b="1" baseline="0">
              <a:solidFill>
                <a:srgbClr val="666666"/>
              </a:solidFill>
              <a:latin typeface="Arial" charset="0"/>
              <a:cs typeface="+mn-cs"/>
            </a:endParaRPr>
          </a:p>
        </p:txBody>
      </p:sp>
      <p:sp>
        <p:nvSpPr>
          <p:cNvPr id="52227" name="Rectangle 24"/>
          <p:cNvSpPr>
            <a:spLocks noGrp="1"/>
          </p:cNvSpPr>
          <p:nvPr>
            <p:ph type="title" idx="4294967295"/>
          </p:nvPr>
        </p:nvSpPr>
        <p:spPr>
          <a:xfrm>
            <a:off x="1600200" y="-1"/>
            <a:ext cx="7315200" cy="1406525"/>
          </a:xfrm>
        </p:spPr>
        <p:txBody>
          <a:bodyPr anchor="ctr"/>
          <a:lstStyle/>
          <a:p>
            <a:pPr eaLnBrk="1" hangingPunct="1"/>
            <a:r>
              <a:rPr lang="en-US" dirty="0"/>
              <a:t>Space G: Primary Transmitters</a:t>
            </a:r>
          </a:p>
        </p:txBody>
      </p:sp>
      <p:sp>
        <p:nvSpPr>
          <p:cNvPr id="52228" name="Rectangle 25"/>
          <p:cNvSpPr>
            <a:spLocks noGrp="1"/>
          </p:cNvSpPr>
          <p:nvPr>
            <p:ph type="body" idx="4294967295"/>
          </p:nvPr>
        </p:nvSpPr>
        <p:spPr>
          <a:xfrm>
            <a:off x="457200" y="1905000"/>
            <a:ext cx="8382000" cy="2117725"/>
          </a:xfrm>
        </p:spPr>
        <p:txBody>
          <a:bodyPr/>
          <a:lstStyle/>
          <a:p>
            <a:pPr eaLnBrk="1" hangingPunct="1">
              <a:buFontTx/>
              <a:buNone/>
            </a:pPr>
            <a:r>
              <a:rPr lang="en-US" dirty="0"/>
              <a:t>	List all network, independent, and educational stations (including translator and low power television stations), simulcast, and multicast streams carried by the cable system.</a:t>
            </a:r>
          </a:p>
        </p:txBody>
      </p:sp>
      <p:pic>
        <p:nvPicPr>
          <p:cNvPr id="52229" name="Picture 26"/>
          <p:cNvPicPr>
            <a:picLocks noGrp="1" noChangeArrowheads="1"/>
          </p:cNvPicPr>
          <p:nvPr>
            <p:ph sz="half" idx="4294967295"/>
          </p:nvPr>
        </p:nvPicPr>
        <p:blipFill rotWithShape="1">
          <a:blip r:embed="rId3" cstate="email">
            <a:extLst>
              <a:ext uri="{28A0092B-C50C-407E-A947-70E740481C1C}">
                <a14:useLocalDpi xmlns:a14="http://schemas.microsoft.com/office/drawing/2010/main" val="0"/>
              </a:ext>
            </a:extLst>
          </a:blip>
          <a:srcRect b="27253"/>
          <a:stretch/>
        </p:blipFill>
        <p:spPr>
          <a:xfrm>
            <a:off x="1065213" y="2741614"/>
            <a:ext cx="7011987" cy="3032654"/>
          </a:xfrm>
          <a:noFill/>
          <a:ln w="12700">
            <a:solidFill>
              <a:srgbClr val="000000"/>
            </a:solidFill>
            <a:miter lim="800000"/>
            <a:headEnd/>
            <a:tailEnd/>
          </a:ln>
        </p:spPr>
      </p:pic>
      <p:sp>
        <p:nvSpPr>
          <p:cNvPr id="26651" name="Rectangle 2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a:t>
            </a:r>
            <a:r>
              <a:rPr lang="en-US" sz="1000" b="1" baseline="0" dirty="0">
                <a:solidFill>
                  <a:schemeClr val="hlink"/>
                </a:solidFill>
                <a:latin typeface="Arial" charset="0"/>
                <a:cs typeface="+mn-cs"/>
              </a:rPr>
              <a:t>Revenues</a:t>
            </a:r>
            <a:r>
              <a:rPr lang="en-US" sz="1000" baseline="0" dirty="0">
                <a:solidFill>
                  <a:srgbClr val="666666"/>
                </a:solidFill>
                <a:latin typeface="Arial" charset="0"/>
                <a:cs typeface="+mn-cs"/>
              </a:rPr>
              <a:t> &gt; Fees &gt; Certification &gt; Interest &gt; Contact</a:t>
            </a:r>
          </a:p>
        </p:txBody>
      </p:sp>
      <p:sp>
        <p:nvSpPr>
          <p:cNvPr id="26634" name="AutoShape 10"/>
          <p:cNvSpPr>
            <a:spLocks noChangeArrowheads="1"/>
          </p:cNvSpPr>
          <p:nvPr/>
        </p:nvSpPr>
        <p:spPr bwMode="auto">
          <a:xfrm>
            <a:off x="2362200" y="4495800"/>
            <a:ext cx="44196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dirty="0">
                <a:solidFill>
                  <a:srgbClr val="1284A8"/>
                </a:solidFill>
                <a:latin typeface="Arial" charset="0"/>
                <a:cs typeface="Times New Roman" charset="0"/>
              </a:rPr>
              <a:t>Check the call sign, broadcast channel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number, station type, and location of station.</a:t>
            </a:r>
            <a:endParaRPr lang="en-US" sz="1700" baseline="0" dirty="0">
              <a:latin typeface="Arial" charset="0"/>
              <a:cs typeface="Times New Roman"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barn(outVertical)">
                                      <p:cBhvr>
                                        <p:cTn id="7"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1524000" y="990600"/>
            <a:ext cx="14478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baseline="0">
                <a:solidFill>
                  <a:srgbClr val="666666"/>
                </a:solidFill>
                <a:latin typeface="Arial" charset="0"/>
                <a:cs typeface="Times New Roman" charset="0"/>
              </a:rPr>
              <a:t>Radio</a:t>
            </a:r>
            <a:endParaRPr lang="en-US" sz="1400" baseline="0">
              <a:solidFill>
                <a:srgbClr val="666666"/>
              </a:solidFill>
              <a:latin typeface="Georgia" charset="0"/>
            </a:endParaRPr>
          </a:p>
        </p:txBody>
      </p:sp>
      <p:sp>
        <p:nvSpPr>
          <p:cNvPr id="54274" name="Rectangle 15"/>
          <p:cNvSpPr>
            <a:spLocks noGrp="1"/>
          </p:cNvSpPr>
          <p:nvPr>
            <p:ph type="title" idx="4294967295"/>
          </p:nvPr>
        </p:nvSpPr>
        <p:spPr>
          <a:xfrm>
            <a:off x="1600200" y="-1"/>
            <a:ext cx="7315200" cy="1406525"/>
          </a:xfrm>
        </p:spPr>
        <p:txBody>
          <a:bodyPr anchor="ctr"/>
          <a:lstStyle/>
          <a:p>
            <a:pPr eaLnBrk="1" hangingPunct="1"/>
            <a:r>
              <a:rPr lang="en-US" dirty="0"/>
              <a:t>Space H: Primary Transmitters </a:t>
            </a:r>
          </a:p>
        </p:txBody>
      </p:sp>
      <p:sp>
        <p:nvSpPr>
          <p:cNvPr id="54275" name="Rectangle 16"/>
          <p:cNvSpPr>
            <a:spLocks noGrp="1"/>
          </p:cNvSpPr>
          <p:nvPr>
            <p:ph type="body" sz="half" idx="4294967295"/>
          </p:nvPr>
        </p:nvSpPr>
        <p:spPr>
          <a:xfrm>
            <a:off x="457200" y="1905000"/>
            <a:ext cx="8229600" cy="762000"/>
          </a:xfrm>
        </p:spPr>
        <p:txBody>
          <a:bodyPr/>
          <a:lstStyle/>
          <a:p>
            <a:pPr eaLnBrk="1" hangingPunct="1">
              <a:lnSpc>
                <a:spcPct val="110000"/>
              </a:lnSpc>
              <a:buFontTx/>
              <a:buNone/>
            </a:pPr>
            <a:r>
              <a:rPr lang="en-US" dirty="0"/>
              <a:t>	Identify primary radio transmitters whose signals were carried by the cable system during the period.</a:t>
            </a:r>
          </a:p>
        </p:txBody>
      </p:sp>
      <p:pic>
        <p:nvPicPr>
          <p:cNvPr id="54276" name="Picture 17"/>
          <p:cNvPicPr>
            <a:picLocks noGrp="1" noChangeArrowheads="1"/>
          </p:cNvPicPr>
          <p:nvPr>
            <p:ph sz="half" idx="4294967295"/>
          </p:nvPr>
        </p:nvPicPr>
        <p:blipFill rotWithShape="1">
          <a:blip r:embed="rId3" cstate="email">
            <a:extLst>
              <a:ext uri="{28A0092B-C50C-407E-A947-70E740481C1C}">
                <a14:useLocalDpi xmlns:a14="http://schemas.microsoft.com/office/drawing/2010/main" val="0"/>
              </a:ext>
            </a:extLst>
          </a:blip>
          <a:srcRect b="36271"/>
          <a:stretch/>
        </p:blipFill>
        <p:spPr>
          <a:xfrm>
            <a:off x="1065213" y="2743200"/>
            <a:ext cx="7011987" cy="2709333"/>
          </a:xfrm>
          <a:noFill/>
          <a:ln w="12700">
            <a:solidFill>
              <a:srgbClr val="000000"/>
            </a:solidFill>
            <a:miter lim="800000"/>
            <a:headEnd/>
            <a:tailEnd/>
          </a:ln>
        </p:spPr>
      </p:pic>
      <p:sp>
        <p:nvSpPr>
          <p:cNvPr id="27666" name="Rectangle 18"/>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a:t>
            </a:r>
            <a:r>
              <a:rPr lang="en-US" sz="1000" b="1" baseline="0" dirty="0">
                <a:solidFill>
                  <a:schemeClr val="hlink"/>
                </a:solidFill>
                <a:latin typeface="Arial" charset="0"/>
                <a:cs typeface="+mn-cs"/>
              </a:rPr>
              <a:t>Revenues</a:t>
            </a:r>
            <a:r>
              <a:rPr lang="en-US" sz="1000" baseline="0" dirty="0">
                <a:solidFill>
                  <a:srgbClr val="666666"/>
                </a:solidFill>
                <a:latin typeface="Arial" charset="0"/>
                <a:cs typeface="+mn-cs"/>
              </a:rPr>
              <a:t> &gt; Fees &gt; Certification &gt; Interest &gt; Contact</a:t>
            </a:r>
          </a:p>
        </p:txBody>
      </p:sp>
    </p:spTree>
  </p:cSld>
  <p:clrMapOvr>
    <a:masterClrMapping/>
  </p:clrMapOvr>
  <p:transition spd="med">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
        <p:nvSpPr>
          <p:cNvPr id="17410" name="Rectangle 22"/>
          <p:cNvSpPr>
            <a:spLocks noGrp="1"/>
          </p:cNvSpPr>
          <p:nvPr>
            <p:ph type="title" idx="4294967295"/>
          </p:nvPr>
        </p:nvSpPr>
        <p:spPr>
          <a:xfrm>
            <a:off x="1600200" y="-1"/>
            <a:ext cx="7315200" cy="1406525"/>
          </a:xfrm>
        </p:spPr>
        <p:txBody>
          <a:bodyPr anchor="ctr"/>
          <a:lstStyle/>
          <a:p>
            <a:pPr eaLnBrk="1" hangingPunct="1"/>
            <a:r>
              <a:rPr lang="en-US" dirty="0"/>
              <a:t>What is the statutory license</a:t>
            </a:r>
            <a:br>
              <a:rPr lang="en-US" dirty="0"/>
            </a:br>
            <a:r>
              <a:rPr lang="en-US" dirty="0"/>
              <a:t>for cable systems?</a:t>
            </a:r>
          </a:p>
        </p:txBody>
      </p:sp>
      <p:sp>
        <p:nvSpPr>
          <p:cNvPr id="17411" name="Rectangle 23"/>
          <p:cNvSpPr>
            <a:spLocks noGrp="1"/>
          </p:cNvSpPr>
          <p:nvPr>
            <p:ph type="body" idx="4294967295"/>
          </p:nvPr>
        </p:nvSpPr>
        <p:spPr/>
        <p:txBody>
          <a:bodyPr/>
          <a:lstStyle/>
          <a:p>
            <a:pPr eaLnBrk="1" hangingPunct="1"/>
            <a:r>
              <a:rPr lang="en-US" dirty="0"/>
              <a:t>The Section 111 license permits a cable operator to retransmit both radio and television signals to its subscribers who pay a fee for such service.</a:t>
            </a:r>
          </a:p>
          <a:p>
            <a:pPr eaLnBrk="1" hangingPunct="1"/>
            <a:r>
              <a:rPr lang="en-US" dirty="0"/>
              <a:t>The purpose of Section 111 is to permit cable systems to carry broadcast signals while compensating copyright owners for the public performance of their works, without the transaction costs associated with marketplace negotiations for the carriage of copyrighted programs.</a:t>
            </a:r>
          </a:p>
          <a:p>
            <a:pPr eaLnBrk="1" hangingPunct="1"/>
            <a:r>
              <a:rPr lang="en-US" dirty="0"/>
              <a:t>Section 111 allows cable operators to complement the carriage of local broadcast signals with distant signal programming that is generally unavailable in local markets.</a:t>
            </a:r>
          </a:p>
        </p:txBody>
      </p:sp>
    </p:spTree>
  </p:cSld>
  <p:clrMapOvr>
    <a:masterClrMapping/>
  </p:clrMapOvr>
  <p:transition spd="med">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 Box 8"/>
          <p:cNvSpPr txBox="1">
            <a:spLocks noChangeArrowheads="1"/>
          </p:cNvSpPr>
          <p:nvPr/>
        </p:nvSpPr>
        <p:spPr bwMode="auto">
          <a:xfrm>
            <a:off x="1524000" y="990600"/>
            <a:ext cx="3485249"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500" b="1" baseline="0" dirty="0">
                <a:solidFill>
                  <a:srgbClr val="666666"/>
                </a:solidFill>
                <a:latin typeface="Arial" charset="0"/>
                <a:cs typeface="Times New Roman" charset="0"/>
              </a:rPr>
              <a:t>Special Statement and Program Log</a:t>
            </a:r>
            <a:endParaRPr lang="en-US" sz="2000" b="1" baseline="0" dirty="0">
              <a:solidFill>
                <a:srgbClr val="666666"/>
              </a:solidFill>
              <a:latin typeface="Georgia" charset="0"/>
              <a:cs typeface="Times New Roman" charset="0"/>
            </a:endParaRPr>
          </a:p>
        </p:txBody>
      </p:sp>
      <p:sp>
        <p:nvSpPr>
          <p:cNvPr id="56322" name="Rectangle 11"/>
          <p:cNvSpPr>
            <a:spLocks noGrp="1"/>
          </p:cNvSpPr>
          <p:nvPr>
            <p:ph type="title" idx="4294967295"/>
          </p:nvPr>
        </p:nvSpPr>
        <p:spPr>
          <a:xfrm>
            <a:off x="1600200" y="-1"/>
            <a:ext cx="7315200" cy="1406525"/>
          </a:xfrm>
        </p:spPr>
        <p:txBody>
          <a:bodyPr anchor="ctr"/>
          <a:lstStyle/>
          <a:p>
            <a:pPr eaLnBrk="1" hangingPunct="1"/>
            <a:r>
              <a:rPr lang="en-US" dirty="0"/>
              <a:t>Space I: Substitute Carriage</a:t>
            </a:r>
          </a:p>
        </p:txBody>
      </p:sp>
      <p:sp>
        <p:nvSpPr>
          <p:cNvPr id="56323" name="Rectangle 12"/>
          <p:cNvSpPr>
            <a:spLocks noGrp="1"/>
          </p:cNvSpPr>
          <p:nvPr>
            <p:ph type="body" sz="half" idx="4294967295"/>
          </p:nvPr>
        </p:nvSpPr>
        <p:spPr>
          <a:xfrm>
            <a:off x="457200" y="1905000"/>
            <a:ext cx="8229600" cy="533400"/>
          </a:xfrm>
        </p:spPr>
        <p:txBody>
          <a:bodyPr/>
          <a:lstStyle/>
          <a:p>
            <a:pPr eaLnBrk="1" hangingPunct="1">
              <a:buFontTx/>
              <a:buNone/>
            </a:pPr>
            <a:r>
              <a:rPr lang="en-US" dirty="0"/>
              <a:t>	Give the names and titles of the substitute or part-time carriage programs.</a:t>
            </a:r>
          </a:p>
        </p:txBody>
      </p:sp>
      <p:pic>
        <p:nvPicPr>
          <p:cNvPr id="56324" name="Picture 14" descr="secI"/>
          <p:cNvPicPr>
            <a:picLocks noGrp="1" noChangeAspect="1" noChangeArrowheads="1"/>
          </p:cNvPicPr>
          <p:nvPr>
            <p:ph sz="half" idx="4294967295"/>
          </p:nvPr>
        </p:nvPicPr>
        <p:blipFill rotWithShape="1">
          <a:blip r:embed="rId3" cstate="email">
            <a:extLst>
              <a:ext uri="{28A0092B-C50C-407E-A947-70E740481C1C}">
                <a14:useLocalDpi xmlns:a14="http://schemas.microsoft.com/office/drawing/2010/main" val="0"/>
              </a:ext>
            </a:extLst>
          </a:blip>
          <a:srcRect b="25813"/>
          <a:stretch/>
        </p:blipFill>
        <p:spPr>
          <a:xfrm>
            <a:off x="609600" y="2741613"/>
            <a:ext cx="7897813" cy="3032654"/>
          </a:xfrm>
          <a:ln w="12700">
            <a:solidFill>
              <a:srgbClr val="000000"/>
            </a:solidFill>
            <a:miter lim="800000"/>
            <a:headEnd/>
            <a:tailEnd/>
          </a:ln>
        </p:spPr>
      </p:pic>
      <p:sp>
        <p:nvSpPr>
          <p:cNvPr id="29712" name="Rectangle 16"/>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a:t>
            </a:r>
            <a:r>
              <a:rPr lang="en-US" sz="1000" b="1" baseline="0" dirty="0">
                <a:solidFill>
                  <a:schemeClr val="hlink"/>
                </a:solidFill>
                <a:latin typeface="Arial" charset="0"/>
                <a:cs typeface="+mn-cs"/>
              </a:rPr>
              <a:t>Revenues</a:t>
            </a:r>
            <a:r>
              <a:rPr lang="en-US" sz="1000" baseline="0" dirty="0">
                <a:solidFill>
                  <a:srgbClr val="666666"/>
                </a:solidFill>
                <a:latin typeface="Arial" charset="0"/>
                <a:cs typeface="+mn-cs"/>
              </a:rPr>
              <a:t> &gt; Fees &gt; Certification &gt; Interest &gt; Contact</a:t>
            </a:r>
          </a:p>
        </p:txBody>
      </p:sp>
      <p:sp>
        <p:nvSpPr>
          <p:cNvPr id="29715" name="AutoShape 19"/>
          <p:cNvSpPr>
            <a:spLocks noChangeArrowheads="1"/>
          </p:cNvSpPr>
          <p:nvPr/>
        </p:nvSpPr>
        <p:spPr bwMode="auto">
          <a:xfrm>
            <a:off x="990600" y="4572000"/>
            <a:ext cx="7239000" cy="9906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700" baseline="0" dirty="0">
                <a:solidFill>
                  <a:srgbClr val="1284A8"/>
                </a:solidFill>
                <a:latin typeface="Arial" charset="0"/>
                <a:cs typeface="+mn-cs"/>
              </a:rPr>
              <a:t>Complete the logs showing times, dates, stations, and programs involved </a:t>
            </a:r>
            <a:br>
              <a:rPr lang="en-US" sz="1700" baseline="0" dirty="0">
                <a:solidFill>
                  <a:srgbClr val="1284A8"/>
                </a:solidFill>
                <a:latin typeface="Arial" charset="0"/>
                <a:cs typeface="+mn-cs"/>
              </a:rPr>
            </a:br>
            <a:r>
              <a:rPr lang="en-US" sz="1700" baseline="0" dirty="0">
                <a:solidFill>
                  <a:srgbClr val="1284A8"/>
                </a:solidFill>
                <a:latin typeface="Arial" charset="0"/>
                <a:cs typeface="+mn-cs"/>
              </a:rPr>
              <a:t>in any </a:t>
            </a:r>
            <a:r>
              <a:rPr lang="en-US" sz="1700" baseline="0" dirty="0" err="1">
                <a:solidFill>
                  <a:srgbClr val="1284A8"/>
                </a:solidFill>
                <a:latin typeface="Arial" charset="0"/>
                <a:cs typeface="+mn-cs"/>
              </a:rPr>
              <a:t>nonnetwork</a:t>
            </a:r>
            <a:r>
              <a:rPr lang="en-US" sz="1700" baseline="0" dirty="0">
                <a:solidFill>
                  <a:srgbClr val="1284A8"/>
                </a:solidFill>
                <a:latin typeface="Arial" charset="0"/>
                <a:cs typeface="+mn-cs"/>
              </a:rPr>
              <a:t> television programming that was carried in whole or in </a:t>
            </a:r>
            <a:br>
              <a:rPr lang="en-US" sz="1700" baseline="0" dirty="0">
                <a:solidFill>
                  <a:srgbClr val="1284A8"/>
                </a:solidFill>
                <a:latin typeface="Arial" charset="0"/>
                <a:cs typeface="+mn-cs"/>
              </a:rPr>
            </a:br>
            <a:r>
              <a:rPr lang="en-US" sz="1700" baseline="0" dirty="0">
                <a:solidFill>
                  <a:srgbClr val="1284A8"/>
                </a:solidFill>
                <a:latin typeface="Arial" charset="0"/>
                <a:cs typeface="+mn-cs"/>
              </a:rPr>
              <a:t>part beyond the local service area of the primary transmitter.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9715"/>
                                        </p:tgtEl>
                                        <p:attrNameLst>
                                          <p:attrName>style.visibility</p:attrName>
                                        </p:attrNameLst>
                                      </p:cBhvr>
                                      <p:to>
                                        <p:strVal val="visible"/>
                                      </p:to>
                                    </p:set>
                                    <p:animEffect transition="in" filter="barn(outVertical)">
                                      <p:cBhvr>
                                        <p:cTn id="7" dur="500"/>
                                        <p:tgtEl>
                                          <p:spTgt spid="29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8"/>
          <p:cNvSpPr>
            <a:spLocks noGrp="1"/>
          </p:cNvSpPr>
          <p:nvPr>
            <p:ph type="title" idx="4294967295"/>
          </p:nvPr>
        </p:nvSpPr>
        <p:spPr>
          <a:xfrm>
            <a:off x="1600200" y="-1"/>
            <a:ext cx="7315200" cy="1406525"/>
          </a:xfrm>
        </p:spPr>
        <p:txBody>
          <a:bodyPr anchor="ctr"/>
          <a:lstStyle/>
          <a:p>
            <a:pPr eaLnBrk="1" hangingPunct="1"/>
            <a:r>
              <a:rPr lang="en-US" dirty="0">
                <a:cs typeface="Times New Roman" charset="0"/>
              </a:rPr>
              <a:t>Space K: Gross Receipts</a:t>
            </a:r>
          </a:p>
        </p:txBody>
      </p:sp>
      <p:sp>
        <p:nvSpPr>
          <p:cNvPr id="30730" name="AutoShape 10"/>
          <p:cNvSpPr>
            <a:spLocks noChangeArrowheads="1"/>
          </p:cNvSpPr>
          <p:nvPr/>
        </p:nvSpPr>
        <p:spPr bwMode="auto">
          <a:xfrm>
            <a:off x="2514600" y="4191000"/>
            <a:ext cx="41148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dirty="0">
                <a:solidFill>
                  <a:srgbClr val="1284A8"/>
                </a:solidFill>
                <a:latin typeface="Arial" charset="0"/>
                <a:cs typeface="Times New Roman" charset="0"/>
              </a:rPr>
              <a:t>Check that the amount of gross receipts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entered is less than $527,600.</a:t>
            </a:r>
            <a:endParaRPr lang="en-US" sz="1700" baseline="0" dirty="0">
              <a:latin typeface="Arial" charset="0"/>
              <a:cs typeface="Times New Roman" charset="0"/>
            </a:endParaRPr>
          </a:p>
        </p:txBody>
      </p:sp>
      <p:pic>
        <p:nvPicPr>
          <p:cNvPr id="58371" name="Picture 13" descr="secK"/>
          <p:cNvPicPr>
            <a:picLocks noGrp="1" noChangeAspect="1" noChangeArrowheads="1"/>
          </p:cNvPicPr>
          <p:nvPr>
            <p:ph idx="4294967295"/>
          </p:nvPr>
        </p:nvPicPr>
        <p:blipFill>
          <a:blip r:embed="rId3" cstate="email">
            <a:extLst>
              <a:ext uri="{28A0092B-C50C-407E-A947-70E740481C1C}">
                <a14:useLocalDpi xmlns:a14="http://schemas.microsoft.com/office/drawing/2010/main" val="0"/>
              </a:ext>
            </a:extLst>
          </a:blip>
          <a:srcRect/>
          <a:stretch>
            <a:fillRect/>
          </a:stretch>
        </p:blipFill>
        <p:spPr>
          <a:xfrm>
            <a:off x="1028700" y="2741613"/>
            <a:ext cx="7048500" cy="1198562"/>
          </a:xfrm>
          <a:ln w="12700">
            <a:solidFill>
              <a:srgbClr val="000000"/>
            </a:solidFill>
            <a:miter lim="800000"/>
            <a:headEnd/>
            <a:tailEnd/>
          </a:ln>
        </p:spPr>
      </p:pic>
      <p:sp>
        <p:nvSpPr>
          <p:cNvPr id="30734" name="Rectangle 14"/>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a:t>
            </a:r>
            <a:r>
              <a:rPr lang="en-US" sz="1000" b="1" baseline="0" dirty="0">
                <a:solidFill>
                  <a:schemeClr val="hlink"/>
                </a:solidFill>
                <a:latin typeface="Arial" charset="0"/>
                <a:cs typeface="+mn-cs"/>
              </a:rPr>
              <a:t>Revenues</a:t>
            </a:r>
            <a:r>
              <a:rPr lang="en-US" sz="1000" baseline="0" dirty="0">
                <a:solidFill>
                  <a:srgbClr val="666666"/>
                </a:solidFill>
                <a:latin typeface="Arial" charset="0"/>
                <a:cs typeface="+mn-cs"/>
              </a:rPr>
              <a:t> &gt; Fees &gt; Certification &gt; Interest &gt; Contact</a:t>
            </a:r>
          </a:p>
        </p:txBody>
      </p:sp>
      <p:sp>
        <p:nvSpPr>
          <p:cNvPr id="6" name="Rectangle 12"/>
          <p:cNvSpPr txBox="1">
            <a:spLocks/>
          </p:cNvSpPr>
          <p:nvPr/>
        </p:nvSpPr>
        <p:spPr bwMode="auto">
          <a:xfrm>
            <a:off x="457200" y="190500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120000"/>
              </a:lnSpc>
              <a:spcBef>
                <a:spcPct val="0"/>
              </a:spcBef>
              <a:spcAft>
                <a:spcPct val="50000"/>
              </a:spcAft>
              <a:buSzPct val="95000"/>
              <a:buFont typeface="Times" charset="0"/>
              <a:buChar char="•"/>
              <a:defRPr sz="1600" kern="1200">
                <a:solidFill>
                  <a:srgbClr val="666666"/>
                </a:solidFill>
                <a:latin typeface="Arial" charset="0"/>
                <a:ea typeface="ＭＳ Ｐゴシック" charset="0"/>
                <a:cs typeface="ＭＳ Ｐゴシック" charset="0"/>
              </a:defRPr>
            </a:lvl1pPr>
            <a:lvl2pPr marL="1201738" indent="-228600" algn="l" rtl="0" eaLnBrk="0" fontAlgn="base" hangingPunct="0">
              <a:lnSpc>
                <a:spcPct val="120000"/>
              </a:lnSpc>
              <a:spcBef>
                <a:spcPct val="0"/>
              </a:spcBef>
              <a:spcAft>
                <a:spcPct val="50000"/>
              </a:spcAft>
              <a:buChar char="–"/>
              <a:defRPr sz="1600" kern="1200">
                <a:solidFill>
                  <a:srgbClr val="1284A8"/>
                </a:solidFill>
                <a:latin typeface="Arial" charset="0"/>
                <a:ea typeface="ＭＳ Ｐゴシック" charset="0"/>
                <a:cs typeface="+mn-cs"/>
              </a:defRPr>
            </a:lvl2pPr>
            <a:lvl3pPr marL="1833563" indent="119063" algn="l" rtl="0" eaLnBrk="0" fontAlgn="base" hangingPunct="0">
              <a:lnSpc>
                <a:spcPct val="120000"/>
              </a:lnSpc>
              <a:spcBef>
                <a:spcPct val="0"/>
              </a:spcBef>
              <a:spcAft>
                <a:spcPct val="50000"/>
              </a:spcAft>
              <a:buClr>
                <a:schemeClr val="accent2"/>
              </a:buClr>
              <a:buSzPct val="70000"/>
              <a:buChar char="–"/>
              <a:defRPr sz="1600" kern="1200">
                <a:solidFill>
                  <a:srgbClr val="666666"/>
                </a:solidFill>
                <a:latin typeface="Arial" charset="0"/>
                <a:ea typeface="ＭＳ Ｐゴシック" charset="0"/>
                <a:cs typeface="+mn-cs"/>
              </a:defRPr>
            </a:lvl3pPr>
            <a:lvl4pPr marL="2165350" indent="-98425" algn="l" rtl="0" eaLnBrk="0" fontAlgn="base" hangingPunct="0">
              <a:lnSpc>
                <a:spcPct val="120000"/>
              </a:lnSpc>
              <a:spcBef>
                <a:spcPct val="0"/>
              </a:spcBef>
              <a:spcAft>
                <a:spcPct val="50000"/>
              </a:spcAft>
              <a:buClr>
                <a:srgbClr val="0BD0D9"/>
              </a:buClr>
              <a:buSzPct val="65000"/>
              <a:buChar char="–"/>
              <a:defRPr sz="1600" kern="1200">
                <a:solidFill>
                  <a:srgbClr val="666666"/>
                </a:solidFill>
                <a:latin typeface="Arial" charset="0"/>
                <a:ea typeface="ＭＳ Ｐゴシック" charset="0"/>
                <a:cs typeface="+mn-cs"/>
              </a:defRPr>
            </a:lvl4pPr>
            <a:lvl5pPr marL="2419350" indent="-139700" algn="l" rtl="0" eaLnBrk="0" fontAlgn="base" hangingPunct="0">
              <a:lnSpc>
                <a:spcPct val="120000"/>
              </a:lnSpc>
              <a:spcBef>
                <a:spcPct val="0"/>
              </a:spcBef>
              <a:spcAft>
                <a:spcPct val="50000"/>
              </a:spcAft>
              <a:buClr>
                <a:srgbClr val="10CF9B"/>
              </a:buClr>
              <a:buSzPct val="65000"/>
              <a:buChar char="–"/>
              <a:defRPr sz="1600" kern="1200">
                <a:solidFill>
                  <a:srgbClr val="666666"/>
                </a:solidFill>
                <a:latin typeface="Arial" charset="0"/>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110000"/>
              </a:lnSpc>
              <a:buFontTx/>
              <a:buNone/>
            </a:pPr>
            <a:r>
              <a:rPr lang="en-US" baseline="0" dirty="0"/>
              <a:t>	Follow instructions as directed. Errors could lead to an under or over payment when determining the fee owed.</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0730"/>
                                        </p:tgtEl>
                                        <p:attrNameLst>
                                          <p:attrName>style.visibility</p:attrName>
                                        </p:attrNameLst>
                                      </p:cBhvr>
                                      <p:to>
                                        <p:strVal val="visible"/>
                                      </p:to>
                                    </p:set>
                                    <p:animEffect transition="in" filter="barn(outVertical)">
                                      <p:cBhvr>
                                        <p:cTn id="7" dur="500"/>
                                        <p:tgtEl>
                                          <p:spTgt spid="30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8"/>
          <p:cNvSpPr>
            <a:spLocks noChangeArrowheads="1"/>
          </p:cNvSpPr>
          <p:nvPr/>
        </p:nvSpPr>
        <p:spPr bwMode="auto">
          <a:xfrm>
            <a:off x="838200" y="4876800"/>
            <a:ext cx="7362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1400" b="1" baseline="0">
              <a:solidFill>
                <a:srgbClr val="333399"/>
              </a:solidFill>
              <a:latin typeface="Georgia" charset="0"/>
              <a:cs typeface="Times New Roman" charset="0"/>
            </a:endParaRPr>
          </a:p>
        </p:txBody>
      </p:sp>
      <p:sp>
        <p:nvSpPr>
          <p:cNvPr id="60418" name="Rectangle 16"/>
          <p:cNvSpPr>
            <a:spLocks noGrp="1"/>
          </p:cNvSpPr>
          <p:nvPr>
            <p:ph type="title" idx="4294967295"/>
          </p:nvPr>
        </p:nvSpPr>
        <p:spPr>
          <a:xfrm>
            <a:off x="1600200" y="-1"/>
            <a:ext cx="7543800" cy="1406525"/>
          </a:xfrm>
        </p:spPr>
        <p:txBody>
          <a:bodyPr anchor="ctr"/>
          <a:lstStyle/>
          <a:p>
            <a:pPr eaLnBrk="1" hangingPunct="1"/>
            <a:r>
              <a:rPr lang="en-US" dirty="0"/>
              <a:t>Space L: Copyright Royalty and Filing Fees</a:t>
            </a:r>
          </a:p>
        </p:txBody>
      </p:sp>
      <p:sp>
        <p:nvSpPr>
          <p:cNvPr id="60419" name="Rectangle 17"/>
          <p:cNvSpPr>
            <a:spLocks noGrp="1"/>
          </p:cNvSpPr>
          <p:nvPr>
            <p:ph type="body" idx="4294967295"/>
          </p:nvPr>
        </p:nvSpPr>
        <p:spPr/>
        <p:txBody>
          <a:bodyPr/>
          <a:lstStyle/>
          <a:p>
            <a:pPr eaLnBrk="1" hangingPunct="1">
              <a:buFontTx/>
              <a:buNone/>
            </a:pPr>
            <a:r>
              <a:rPr lang="en-US" dirty="0"/>
              <a:t>	Use the blocks to determine the:</a:t>
            </a:r>
          </a:p>
          <a:p>
            <a:pPr lvl="1" eaLnBrk="1" hangingPunct="1"/>
            <a:r>
              <a:rPr lang="en-US" dirty="0"/>
              <a:t>royalty;</a:t>
            </a:r>
          </a:p>
          <a:p>
            <a:pPr lvl="1" eaLnBrk="1" hangingPunct="1"/>
            <a:r>
              <a:rPr lang="en-US" dirty="0"/>
              <a:t>filing fee;</a:t>
            </a:r>
          </a:p>
          <a:p>
            <a:pPr lvl="1" eaLnBrk="1" hangingPunct="1"/>
            <a:r>
              <a:rPr lang="en-US" dirty="0"/>
              <a:t>interest (if applicable); and</a:t>
            </a:r>
          </a:p>
          <a:p>
            <a:pPr lvl="1" eaLnBrk="1" hangingPunct="1">
              <a:lnSpc>
                <a:spcPct val="110000"/>
              </a:lnSpc>
            </a:pPr>
            <a:r>
              <a:rPr lang="en-US" dirty="0"/>
              <a:t>total fees.</a:t>
            </a:r>
            <a:endParaRPr lang="en-US" dirty="0">
              <a:solidFill>
                <a:srgbClr val="666666"/>
              </a:solidFill>
            </a:endParaRPr>
          </a:p>
        </p:txBody>
      </p:sp>
      <p:sp>
        <p:nvSpPr>
          <p:cNvPr id="31762" name="Rectangle 18"/>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Revenues &gt; </a:t>
            </a:r>
            <a:r>
              <a:rPr lang="en-US" sz="1000" b="1" baseline="0" dirty="0">
                <a:solidFill>
                  <a:schemeClr val="hlink"/>
                </a:solidFill>
                <a:latin typeface="Arial" charset="0"/>
                <a:cs typeface="+mn-cs"/>
              </a:rPr>
              <a:t>Fees</a:t>
            </a:r>
            <a:r>
              <a:rPr lang="en-US" sz="1000" baseline="0" dirty="0">
                <a:solidFill>
                  <a:srgbClr val="666666"/>
                </a:solidFill>
                <a:latin typeface="Arial" charset="0"/>
                <a:cs typeface="+mn-cs"/>
              </a:rPr>
              <a:t> &gt; Certification &gt; Interest &gt; Contact</a:t>
            </a:r>
          </a:p>
        </p:txBody>
      </p:sp>
    </p:spTree>
  </p:cSld>
  <p:clrMapOvr>
    <a:masterClrMapping/>
  </p:clrMapOvr>
  <p:transition spd="med">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dirty="0">
                <a:solidFill>
                  <a:srgbClr val="666666"/>
                </a:solidFill>
                <a:latin typeface="Arial" charset="0"/>
                <a:cs typeface="+mn-cs"/>
              </a:rPr>
              <a:t>Getting Started &gt; Account Info &gt; Revenues &gt; </a:t>
            </a:r>
            <a:r>
              <a:rPr lang="en-US" sz="1000" b="1" baseline="0" dirty="0">
                <a:solidFill>
                  <a:schemeClr val="hlink"/>
                </a:solidFill>
                <a:latin typeface="Arial" charset="0"/>
                <a:cs typeface="+mn-cs"/>
              </a:rPr>
              <a:t>Fees</a:t>
            </a:r>
            <a:r>
              <a:rPr lang="en-US" sz="1000" baseline="0" dirty="0">
                <a:solidFill>
                  <a:srgbClr val="666666"/>
                </a:solidFill>
                <a:latin typeface="Arial" charset="0"/>
                <a:cs typeface="+mn-cs"/>
              </a:rPr>
              <a:t> &gt; Certification &gt; Interest &gt; Contact</a:t>
            </a:r>
          </a:p>
        </p:txBody>
      </p:sp>
      <p:sp>
        <p:nvSpPr>
          <p:cNvPr id="62466" name="Rectangle 17"/>
          <p:cNvSpPr>
            <a:spLocks noGrp="1"/>
          </p:cNvSpPr>
          <p:nvPr>
            <p:ph type="title"/>
          </p:nvPr>
        </p:nvSpPr>
        <p:spPr>
          <a:xfrm>
            <a:off x="1600200" y="-1"/>
            <a:ext cx="7315200" cy="1406525"/>
          </a:xfrm>
        </p:spPr>
        <p:txBody>
          <a:bodyPr anchor="ctr"/>
          <a:lstStyle/>
          <a:p>
            <a:pPr eaLnBrk="1" hangingPunct="1"/>
            <a:r>
              <a:rPr lang="en-US" dirty="0"/>
              <a:t>Space L: Block 1</a:t>
            </a:r>
          </a:p>
        </p:txBody>
      </p:sp>
      <p:sp>
        <p:nvSpPr>
          <p:cNvPr id="62467" name="Rectangle 18"/>
          <p:cNvSpPr>
            <a:spLocks noGrp="1"/>
          </p:cNvSpPr>
          <p:nvPr>
            <p:ph type="body" idx="1"/>
          </p:nvPr>
        </p:nvSpPr>
        <p:spPr/>
        <p:txBody>
          <a:bodyPr/>
          <a:lstStyle/>
          <a:p>
            <a:pPr eaLnBrk="1" hangingPunct="1">
              <a:buFontTx/>
              <a:buNone/>
            </a:pPr>
            <a:r>
              <a:rPr lang="en-US"/>
              <a:t>	Complete block 1 if gross receipts are $137,100 or less.</a:t>
            </a:r>
          </a:p>
        </p:txBody>
      </p:sp>
      <p:pic>
        <p:nvPicPr>
          <p:cNvPr id="62468" name="Picture 21" descr="SA1-2c 2013_L_Full9"/>
          <p:cNvPicPr>
            <a:picLocks noChangeAspect="1" noChangeArrowheads="1"/>
          </p:cNvPicPr>
          <p:nvPr/>
        </p:nvPicPr>
        <p:blipFill>
          <a:blip r:embed="rId3" cstate="email">
            <a:extLst>
              <a:ext uri="{28A0092B-C50C-407E-A947-70E740481C1C}">
                <a14:useLocalDpi xmlns:a14="http://schemas.microsoft.com/office/drawing/2010/main" val="0"/>
              </a:ext>
            </a:extLst>
          </a:blip>
          <a:srcRect l="13602" t="13963" r="388" b="67427"/>
          <a:stretch>
            <a:fillRect/>
          </a:stretch>
        </p:blipFill>
        <p:spPr bwMode="auto">
          <a:xfrm>
            <a:off x="762000" y="2590800"/>
            <a:ext cx="7391400" cy="17430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8" name="Rectangle 14"/>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a:t>
            </a:r>
            <a:r>
              <a:rPr lang="en-US" sz="1000" b="1" baseline="0">
                <a:solidFill>
                  <a:schemeClr val="hlink"/>
                </a:solidFill>
                <a:latin typeface="Arial" charset="0"/>
                <a:cs typeface="+mn-cs"/>
              </a:rPr>
              <a:t>Fees</a:t>
            </a:r>
            <a:r>
              <a:rPr lang="en-US" sz="1000" baseline="0">
                <a:solidFill>
                  <a:srgbClr val="666666"/>
                </a:solidFill>
                <a:latin typeface="Arial" charset="0"/>
                <a:cs typeface="+mn-cs"/>
              </a:rPr>
              <a:t> &gt; Certification &gt; Interest &gt; Contact</a:t>
            </a:r>
          </a:p>
        </p:txBody>
      </p:sp>
      <p:sp>
        <p:nvSpPr>
          <p:cNvPr id="64514" name="Rectangle 16"/>
          <p:cNvSpPr>
            <a:spLocks noGrp="1"/>
          </p:cNvSpPr>
          <p:nvPr>
            <p:ph type="title"/>
          </p:nvPr>
        </p:nvSpPr>
        <p:spPr>
          <a:xfrm>
            <a:off x="1600200" y="-1"/>
            <a:ext cx="7315200" cy="1406525"/>
          </a:xfrm>
        </p:spPr>
        <p:txBody>
          <a:bodyPr anchor="ctr"/>
          <a:lstStyle/>
          <a:p>
            <a:pPr eaLnBrk="1" hangingPunct="1"/>
            <a:r>
              <a:rPr lang="en-US" dirty="0"/>
              <a:t>Space L: Block 2</a:t>
            </a:r>
          </a:p>
        </p:txBody>
      </p:sp>
      <p:sp>
        <p:nvSpPr>
          <p:cNvPr id="64515" name="Rectangle 17"/>
          <p:cNvSpPr>
            <a:spLocks noGrp="1"/>
          </p:cNvSpPr>
          <p:nvPr>
            <p:ph type="body" idx="1"/>
          </p:nvPr>
        </p:nvSpPr>
        <p:spPr/>
        <p:txBody>
          <a:bodyPr/>
          <a:lstStyle/>
          <a:p>
            <a:pPr eaLnBrk="1" hangingPunct="1">
              <a:buFontTx/>
              <a:buNone/>
            </a:pPr>
            <a:r>
              <a:rPr lang="en-US"/>
              <a:t>	Complete block 2 if gross receipts are $263,800 or less (but more than $137,100).</a:t>
            </a:r>
          </a:p>
        </p:txBody>
      </p:sp>
      <p:pic>
        <p:nvPicPr>
          <p:cNvPr id="64516" name="Picture 21" descr="SA1-2c 2013_L_Full9"/>
          <p:cNvPicPr>
            <a:picLocks noChangeAspect="1" noChangeArrowheads="1"/>
          </p:cNvPicPr>
          <p:nvPr/>
        </p:nvPicPr>
        <p:blipFill>
          <a:blip r:embed="rId3" cstate="email">
            <a:extLst>
              <a:ext uri="{28A0092B-C50C-407E-A947-70E740481C1C}">
                <a14:useLocalDpi xmlns:a14="http://schemas.microsoft.com/office/drawing/2010/main" val="0"/>
              </a:ext>
            </a:extLst>
          </a:blip>
          <a:srcRect l="13593" t="33023" b="33784"/>
          <a:stretch>
            <a:fillRect/>
          </a:stretch>
        </p:blipFill>
        <p:spPr bwMode="auto">
          <a:xfrm>
            <a:off x="754063" y="2463800"/>
            <a:ext cx="7475537" cy="31305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47" descr="SA1-2c 2013_L_Full9"/>
          <p:cNvPicPr>
            <a:picLocks noChangeAspect="1" noChangeArrowheads="1"/>
          </p:cNvPicPr>
          <p:nvPr/>
        </p:nvPicPr>
        <p:blipFill>
          <a:blip r:embed="rId3" cstate="email">
            <a:extLst>
              <a:ext uri="{28A0092B-C50C-407E-A947-70E740481C1C}">
                <a14:useLocalDpi xmlns:a14="http://schemas.microsoft.com/office/drawing/2010/main" val="0"/>
              </a:ext>
            </a:extLst>
          </a:blip>
          <a:srcRect l="13852" t="66574" r="504" b="5406"/>
          <a:stretch>
            <a:fillRect/>
          </a:stretch>
        </p:blipFill>
        <p:spPr bwMode="auto">
          <a:xfrm>
            <a:off x="762000" y="2438400"/>
            <a:ext cx="7467600" cy="26622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822" name="Rectangle 30"/>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a:t>
            </a:r>
            <a:r>
              <a:rPr lang="en-US" sz="1000" b="1" baseline="0">
                <a:solidFill>
                  <a:schemeClr val="hlink"/>
                </a:solidFill>
                <a:latin typeface="Arial" charset="0"/>
                <a:cs typeface="+mn-cs"/>
              </a:rPr>
              <a:t>Fees</a:t>
            </a:r>
            <a:r>
              <a:rPr lang="en-US" sz="1000" baseline="0">
                <a:solidFill>
                  <a:srgbClr val="666666"/>
                </a:solidFill>
                <a:latin typeface="Arial" charset="0"/>
                <a:cs typeface="+mn-cs"/>
              </a:rPr>
              <a:t> &gt; Certification &gt; Interest &gt; Contact</a:t>
            </a:r>
          </a:p>
        </p:txBody>
      </p:sp>
      <p:sp>
        <p:nvSpPr>
          <p:cNvPr id="66563" name="Rectangle 33"/>
          <p:cNvSpPr>
            <a:spLocks noGrp="1"/>
          </p:cNvSpPr>
          <p:nvPr>
            <p:ph type="title" idx="4294967295"/>
          </p:nvPr>
        </p:nvSpPr>
        <p:spPr>
          <a:xfrm>
            <a:off x="1600200" y="-1"/>
            <a:ext cx="7315200" cy="1406525"/>
          </a:xfrm>
        </p:spPr>
        <p:txBody>
          <a:bodyPr anchor="ctr"/>
          <a:lstStyle/>
          <a:p>
            <a:pPr eaLnBrk="1" hangingPunct="1"/>
            <a:r>
              <a:rPr lang="en-US" dirty="0"/>
              <a:t>Space L: Block 3</a:t>
            </a:r>
          </a:p>
        </p:txBody>
      </p:sp>
      <p:sp>
        <p:nvSpPr>
          <p:cNvPr id="66564" name="Rectangle 34"/>
          <p:cNvSpPr>
            <a:spLocks noGrp="1"/>
          </p:cNvSpPr>
          <p:nvPr>
            <p:ph type="body" idx="4294967295"/>
          </p:nvPr>
        </p:nvSpPr>
        <p:spPr/>
        <p:txBody>
          <a:bodyPr/>
          <a:lstStyle/>
          <a:p>
            <a:pPr eaLnBrk="1" hangingPunct="1">
              <a:buFontTx/>
              <a:buNone/>
            </a:pPr>
            <a:r>
              <a:rPr lang="en-US"/>
              <a:t>	Complete block 3 if gross receipts are more than $263,800 (but less than $527,600). </a:t>
            </a:r>
          </a:p>
        </p:txBody>
      </p:sp>
      <p:grpSp>
        <p:nvGrpSpPr>
          <p:cNvPr id="33837" name="Group 45"/>
          <p:cNvGrpSpPr>
            <a:grpSpLocks/>
          </p:cNvGrpSpPr>
          <p:nvPr/>
        </p:nvGrpSpPr>
        <p:grpSpPr bwMode="auto">
          <a:xfrm>
            <a:off x="609600" y="4876800"/>
            <a:ext cx="7848600" cy="1905000"/>
            <a:chOff x="443" y="3024"/>
            <a:chExt cx="4944" cy="1200"/>
          </a:xfrm>
        </p:grpSpPr>
        <p:sp>
          <p:nvSpPr>
            <p:cNvPr id="33823" name="Line 31"/>
            <p:cNvSpPr>
              <a:spLocks noChangeShapeType="1"/>
            </p:cNvSpPr>
            <p:nvPr/>
          </p:nvSpPr>
          <p:spPr bwMode="auto">
            <a:xfrm flipH="1" flipV="1">
              <a:off x="4656" y="3024"/>
              <a:ext cx="311" cy="343"/>
            </a:xfrm>
            <a:prstGeom prst="line">
              <a:avLst/>
            </a:prstGeom>
            <a:noFill/>
            <a:ln w="38100">
              <a:solidFill>
                <a:srgbClr val="FF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812" name="AutoShape 20"/>
            <p:cNvSpPr>
              <a:spLocks noChangeArrowheads="1"/>
            </p:cNvSpPr>
            <p:nvPr/>
          </p:nvSpPr>
          <p:spPr bwMode="auto">
            <a:xfrm>
              <a:off x="443" y="3264"/>
              <a:ext cx="4944" cy="96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dirty="0">
                  <a:solidFill>
                    <a:srgbClr val="1284A8"/>
                  </a:solidFill>
                  <a:latin typeface="Arial" charset="0"/>
                  <a:cs typeface="Times New Roman" charset="0"/>
                </a:rPr>
                <a:t>Important: When you file your SOAs on form SA 1-2, you must also submit the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royalty and required filing fees you have computed in the blocks above.</a:t>
              </a:r>
              <a:r>
                <a:rPr lang="en-US" sz="1700" b="1" baseline="0" dirty="0">
                  <a:solidFill>
                    <a:srgbClr val="1284A8"/>
                  </a:solidFill>
                  <a:latin typeface="Arial" charset="0"/>
                  <a:cs typeface="Times New Roman" charset="0"/>
                </a:rPr>
                <a:t> </a:t>
              </a:r>
              <a:r>
                <a:rPr lang="en-US" sz="1700" baseline="0" dirty="0">
                  <a:solidFill>
                    <a:srgbClr val="1284A8"/>
                  </a:solidFill>
                  <a:latin typeface="Arial" charset="0"/>
                  <a:cs typeface="Times New Roman" charset="0"/>
                </a:rPr>
                <a:t>Your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remittance must be in the form of an electronic payment payable to Register of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Copyrights. For additional Electronic Funds Transfer (EFT) information, visit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hlinkClick r:id="rId4"/>
                </a:rPr>
                <a:t>www.copyright.gov/licensing/index.html</a:t>
              </a:r>
              <a:r>
                <a:rPr lang="en-US" sz="1700" baseline="0" dirty="0">
                  <a:solidFill>
                    <a:srgbClr val="1284A8"/>
                  </a:solidFill>
                  <a:latin typeface="Arial" charset="0"/>
                  <a:cs typeface="Times New Roman" charset="0"/>
                </a:rPr>
                <a:t>. </a:t>
              </a: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33837"/>
                                        </p:tgtEl>
                                        <p:attrNameLst>
                                          <p:attrName>style.visibility</p:attrName>
                                        </p:attrNameLst>
                                      </p:cBhvr>
                                      <p:to>
                                        <p:strVal val="visible"/>
                                      </p:to>
                                    </p:set>
                                    <p:animEffect transition="in" filter="fade">
                                      <p:cBhvr>
                                        <p:cTn id="7" dur="1000"/>
                                        <p:tgtEl>
                                          <p:spTgt spid="33837"/>
                                        </p:tgtEl>
                                      </p:cBhvr>
                                    </p:animEffect>
                                    <p:anim calcmode="lin" valueType="num">
                                      <p:cBhvr>
                                        <p:cTn id="8" dur="1000" fill="hold"/>
                                        <p:tgtEl>
                                          <p:spTgt spid="33837"/>
                                        </p:tgtEl>
                                        <p:attrNameLst>
                                          <p:attrName>ppt_x</p:attrName>
                                        </p:attrNameLst>
                                      </p:cBhvr>
                                      <p:tavLst>
                                        <p:tav tm="0">
                                          <p:val>
                                            <p:strVal val="#ppt_x"/>
                                          </p:val>
                                        </p:tav>
                                        <p:tav tm="100000">
                                          <p:val>
                                            <p:strVal val="#ppt_x"/>
                                          </p:val>
                                        </p:tav>
                                      </p:tavLst>
                                    </p:anim>
                                    <p:anim calcmode="lin" valueType="num">
                                      <p:cBhvr>
                                        <p:cTn id="9" dur="900" decel="100000" fill="hold"/>
                                        <p:tgtEl>
                                          <p:spTgt spid="3383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383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p:cNvSpPr>
          <p:nvPr/>
        </p:nvSpPr>
        <p:spPr bwMode="auto">
          <a:xfrm>
            <a:off x="0" y="0"/>
            <a:ext cx="9144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900" b="1" baseline="0">
                <a:latin typeface="Helvetica-Bold" charset="0"/>
                <a:cs typeface="Times New Roman" charset="0"/>
              </a:rPr>
              <a:t> </a:t>
            </a:r>
            <a:endParaRPr lang="en-US" sz="1200" baseline="0">
              <a:cs typeface="Times New Roman" charset="0"/>
            </a:endParaRPr>
          </a:p>
          <a:p>
            <a:pPr eaLnBrk="0" hangingPunct="0"/>
            <a:endParaRPr lang="en-US" sz="1400" baseline="0">
              <a:latin typeface="Georgia" charset="0"/>
              <a:cs typeface="Times New Roman" charset="0"/>
            </a:endParaRPr>
          </a:p>
        </p:txBody>
      </p:sp>
      <p:sp>
        <p:nvSpPr>
          <p:cNvPr id="68610" name="Rectangle 21"/>
          <p:cNvSpPr>
            <a:spLocks noGrp="1"/>
          </p:cNvSpPr>
          <p:nvPr>
            <p:ph type="title" idx="4294967295"/>
          </p:nvPr>
        </p:nvSpPr>
        <p:spPr>
          <a:xfrm>
            <a:off x="1600200" y="-1"/>
            <a:ext cx="7315200" cy="1406525"/>
          </a:xfrm>
        </p:spPr>
        <p:txBody>
          <a:bodyPr anchor="ctr"/>
          <a:lstStyle/>
          <a:p>
            <a:pPr eaLnBrk="1" hangingPunct="1"/>
            <a:r>
              <a:rPr lang="en-US" dirty="0"/>
              <a:t>Space M: Channels</a:t>
            </a:r>
          </a:p>
        </p:txBody>
      </p:sp>
      <p:sp>
        <p:nvSpPr>
          <p:cNvPr id="34840" name="AutoShape 24"/>
          <p:cNvSpPr>
            <a:spLocks noChangeArrowheads="1"/>
          </p:cNvSpPr>
          <p:nvPr/>
        </p:nvSpPr>
        <p:spPr bwMode="auto">
          <a:xfrm>
            <a:off x="2362200" y="5715000"/>
            <a:ext cx="4114800" cy="4572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a:solidFill>
                  <a:srgbClr val="1284A8"/>
                </a:solidFill>
                <a:latin typeface="Arial" charset="0"/>
                <a:cs typeface="Times New Roman" charset="0"/>
              </a:rPr>
              <a:t>Important: Line 1 must not exceed line 2.</a:t>
            </a:r>
            <a:endParaRPr lang="en-US" sz="1700" baseline="0">
              <a:latin typeface="Arial" charset="0"/>
              <a:cs typeface="Times New Roman" charset="0"/>
            </a:endParaRPr>
          </a:p>
        </p:txBody>
      </p:sp>
      <p:pic>
        <p:nvPicPr>
          <p:cNvPr id="68612" name="Picture 26" descr="secM"/>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1066800" y="2743200"/>
            <a:ext cx="7038975" cy="1674813"/>
          </a:xfrm>
          <a:ln w="12700">
            <a:solidFill>
              <a:schemeClr val="tx1"/>
            </a:solidFill>
            <a:miter lim="800000"/>
            <a:headEnd/>
            <a:tailEnd/>
          </a:ln>
        </p:spPr>
      </p:pic>
      <p:sp>
        <p:nvSpPr>
          <p:cNvPr id="34853" name="Rectangle 3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a:t>
            </a:r>
            <a:r>
              <a:rPr lang="en-US" sz="1000" b="1" baseline="0">
                <a:solidFill>
                  <a:schemeClr val="hlink"/>
                </a:solidFill>
                <a:latin typeface="Arial" charset="0"/>
                <a:cs typeface="+mn-cs"/>
              </a:rPr>
              <a:t>Fees</a:t>
            </a:r>
            <a:r>
              <a:rPr lang="en-US" sz="1000" baseline="0">
                <a:solidFill>
                  <a:srgbClr val="666666"/>
                </a:solidFill>
                <a:latin typeface="Arial" charset="0"/>
                <a:cs typeface="+mn-cs"/>
              </a:rPr>
              <a:t> &gt; Certification &gt; Interest &gt; Contact</a:t>
            </a:r>
          </a:p>
        </p:txBody>
      </p:sp>
      <p:grpSp>
        <p:nvGrpSpPr>
          <p:cNvPr id="34861" name="Group 45"/>
          <p:cNvGrpSpPr>
            <a:grpSpLocks/>
          </p:cNvGrpSpPr>
          <p:nvPr/>
        </p:nvGrpSpPr>
        <p:grpSpPr bwMode="auto">
          <a:xfrm>
            <a:off x="3429000" y="1828800"/>
            <a:ext cx="5486400" cy="1752600"/>
            <a:chOff x="2160" y="1152"/>
            <a:chExt cx="3456" cy="1104"/>
          </a:xfrm>
        </p:grpSpPr>
        <p:sp>
          <p:nvSpPr>
            <p:cNvPr id="34846" name="Line 30"/>
            <p:cNvSpPr>
              <a:spLocks noChangeShapeType="1"/>
            </p:cNvSpPr>
            <p:nvPr/>
          </p:nvSpPr>
          <p:spPr bwMode="auto">
            <a:xfrm flipH="1">
              <a:off x="4944" y="1584"/>
              <a:ext cx="384" cy="672"/>
            </a:xfrm>
            <a:prstGeom prst="line">
              <a:avLst/>
            </a:prstGeom>
            <a:noFill/>
            <a:ln w="38100">
              <a:solidFill>
                <a:srgbClr val="FF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844" name="AutoShape 28"/>
            <p:cNvSpPr>
              <a:spLocks noChangeArrowheads="1"/>
            </p:cNvSpPr>
            <p:nvPr/>
          </p:nvSpPr>
          <p:spPr bwMode="auto">
            <a:xfrm>
              <a:off x="2160" y="1152"/>
              <a:ext cx="3456" cy="432"/>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dirty="0">
                  <a:solidFill>
                    <a:srgbClr val="1284A8"/>
                  </a:solidFill>
                  <a:latin typeface="Arial" charset="0"/>
                  <a:cs typeface="Times New Roman" charset="0"/>
                </a:rPr>
                <a:t>Represents the number of broadcast stations (network,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independent, and educational) reported in Space G.</a:t>
              </a:r>
              <a:endParaRPr lang="en-US" sz="1700" baseline="0" dirty="0">
                <a:latin typeface="Arial" charset="0"/>
                <a:cs typeface="Times New Roman" charset="0"/>
              </a:endParaRPr>
            </a:p>
          </p:txBody>
        </p:sp>
      </p:grpSp>
      <p:grpSp>
        <p:nvGrpSpPr>
          <p:cNvPr id="34860" name="Group 44"/>
          <p:cNvGrpSpPr>
            <a:grpSpLocks/>
          </p:cNvGrpSpPr>
          <p:nvPr/>
        </p:nvGrpSpPr>
        <p:grpSpPr bwMode="auto">
          <a:xfrm>
            <a:off x="3886200" y="4114800"/>
            <a:ext cx="5029200" cy="1219200"/>
            <a:chOff x="2448" y="2592"/>
            <a:chExt cx="3168" cy="768"/>
          </a:xfrm>
        </p:grpSpPr>
        <p:sp>
          <p:nvSpPr>
            <p:cNvPr id="34849" name="Line 33"/>
            <p:cNvSpPr>
              <a:spLocks noChangeShapeType="1"/>
            </p:cNvSpPr>
            <p:nvPr/>
          </p:nvSpPr>
          <p:spPr bwMode="auto">
            <a:xfrm flipH="1" flipV="1">
              <a:off x="4926" y="2592"/>
              <a:ext cx="258" cy="378"/>
            </a:xfrm>
            <a:prstGeom prst="line">
              <a:avLst/>
            </a:prstGeom>
            <a:noFill/>
            <a:ln w="38100">
              <a:solidFill>
                <a:srgbClr val="FF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843" name="AutoShape 27"/>
            <p:cNvSpPr>
              <a:spLocks noChangeArrowheads="1"/>
            </p:cNvSpPr>
            <p:nvPr/>
          </p:nvSpPr>
          <p:spPr bwMode="auto">
            <a:xfrm>
              <a:off x="2448" y="2928"/>
              <a:ext cx="3168" cy="432"/>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r>
                <a:rPr lang="en-US" sz="1700" baseline="0">
                  <a:solidFill>
                    <a:srgbClr val="1284A8"/>
                  </a:solidFill>
                  <a:latin typeface="Arial" charset="0"/>
                  <a:cs typeface="Times New Roman" charset="0"/>
                </a:rPr>
                <a:t>Represents total number of channels offered by</a:t>
              </a:r>
              <a:br>
                <a:rPr lang="en-US" sz="1700" baseline="0">
                  <a:solidFill>
                    <a:srgbClr val="1284A8"/>
                  </a:solidFill>
                  <a:latin typeface="Arial" charset="0"/>
                  <a:cs typeface="Times New Roman" charset="0"/>
                </a:rPr>
              </a:br>
              <a:r>
                <a:rPr lang="en-US" sz="1700" baseline="0">
                  <a:solidFill>
                    <a:srgbClr val="1284A8"/>
                  </a:solidFill>
                  <a:latin typeface="Arial" charset="0"/>
                  <a:cs typeface="Times New Roman" charset="0"/>
                </a:rPr>
                <a:t>the cable system (including HBO, Showtime, etc.)</a:t>
              </a:r>
              <a:endParaRPr lang="en-US" sz="1700" baseline="0">
                <a:latin typeface="Arial" charset="0"/>
                <a:cs typeface="Times New Roman" charset="0"/>
              </a:endParaRPr>
            </a:p>
          </p:txBody>
        </p:sp>
      </p:gr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4861"/>
                                        </p:tgtEl>
                                        <p:attrNameLst>
                                          <p:attrName>style.visibility</p:attrName>
                                        </p:attrNameLst>
                                      </p:cBhvr>
                                      <p:to>
                                        <p:strVal val="visible"/>
                                      </p:to>
                                    </p:set>
                                    <p:anim calcmode="lin" valueType="num">
                                      <p:cBhvr additive="base">
                                        <p:cTn id="7" dur="1000" fill="hold"/>
                                        <p:tgtEl>
                                          <p:spTgt spid="34861"/>
                                        </p:tgtEl>
                                        <p:attrNameLst>
                                          <p:attrName>ppt_x</p:attrName>
                                        </p:attrNameLst>
                                      </p:cBhvr>
                                      <p:tavLst>
                                        <p:tav tm="0">
                                          <p:val>
                                            <p:strVal val="1+#ppt_w/2"/>
                                          </p:val>
                                        </p:tav>
                                        <p:tav tm="100000">
                                          <p:val>
                                            <p:strVal val="#ppt_x"/>
                                          </p:val>
                                        </p:tav>
                                      </p:tavLst>
                                    </p:anim>
                                    <p:anim calcmode="lin" valueType="num">
                                      <p:cBhvr additive="base">
                                        <p:cTn id="8" dur="1000" fill="hold"/>
                                        <p:tgtEl>
                                          <p:spTgt spid="348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4860"/>
                                        </p:tgtEl>
                                        <p:attrNameLst>
                                          <p:attrName>style.visibility</p:attrName>
                                        </p:attrNameLst>
                                      </p:cBhvr>
                                      <p:to>
                                        <p:strVal val="visible"/>
                                      </p:to>
                                    </p:set>
                                    <p:anim calcmode="lin" valueType="num">
                                      <p:cBhvr additive="base">
                                        <p:cTn id="13" dur="1000" fill="hold"/>
                                        <p:tgtEl>
                                          <p:spTgt spid="34860"/>
                                        </p:tgtEl>
                                        <p:attrNameLst>
                                          <p:attrName>ppt_x</p:attrName>
                                        </p:attrNameLst>
                                      </p:cBhvr>
                                      <p:tavLst>
                                        <p:tav tm="0">
                                          <p:val>
                                            <p:strVal val="1+#ppt_w/2"/>
                                          </p:val>
                                        </p:tav>
                                        <p:tav tm="100000">
                                          <p:val>
                                            <p:strVal val="#ppt_x"/>
                                          </p:val>
                                        </p:tav>
                                      </p:tavLst>
                                    </p:anim>
                                    <p:anim calcmode="lin" valueType="num">
                                      <p:cBhvr additive="base">
                                        <p:cTn id="14" dur="1000" fill="hold"/>
                                        <p:tgtEl>
                                          <p:spTgt spid="3486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34840"/>
                                        </p:tgtEl>
                                        <p:attrNameLst>
                                          <p:attrName>style.visibility</p:attrName>
                                        </p:attrNameLst>
                                      </p:cBhvr>
                                      <p:to>
                                        <p:strVal val="visible"/>
                                      </p:to>
                                    </p:set>
                                    <p:animEffect transition="in" filter="barn(outVertical)">
                                      <p:cBhvr>
                                        <p:cTn id="19" dur="500"/>
                                        <p:tgtEl>
                                          <p:spTgt spid="34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p:cNvSpPr>
          <p:nvPr/>
        </p:nvSpPr>
        <p:spPr bwMode="auto">
          <a:xfrm>
            <a:off x="0" y="0"/>
            <a:ext cx="9144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sz="1800" baseline="0"/>
          </a:p>
          <a:p>
            <a:pPr eaLnBrk="0" hangingPunct="0"/>
            <a:endParaRPr lang="en-US" sz="1800" baseline="0"/>
          </a:p>
          <a:p>
            <a:pPr eaLnBrk="0" hangingPunct="0"/>
            <a:endParaRPr lang="en-US" sz="1800" baseline="0"/>
          </a:p>
        </p:txBody>
      </p:sp>
      <p:sp>
        <p:nvSpPr>
          <p:cNvPr id="70658" name="Rectangle 3"/>
          <p:cNvSpPr>
            <a:spLocks noChangeArrowheads="1"/>
          </p:cNvSpPr>
          <p:nvPr/>
        </p:nvSpPr>
        <p:spPr bwMode="auto">
          <a:xfrm>
            <a:off x="1524000" y="990600"/>
            <a:ext cx="7620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baseline="0">
                <a:latin typeface="Arial" charset="0"/>
                <a:cs typeface="Times New Roman" charset="0"/>
              </a:rPr>
              <a:t> </a:t>
            </a:r>
            <a:endParaRPr lang="en-US" sz="1600" baseline="0">
              <a:solidFill>
                <a:srgbClr val="000099"/>
              </a:solidFill>
              <a:latin typeface="Georgia" charset="0"/>
            </a:endParaRPr>
          </a:p>
        </p:txBody>
      </p:sp>
      <p:sp>
        <p:nvSpPr>
          <p:cNvPr id="70659" name="Rectangle 5"/>
          <p:cNvSpPr>
            <a:spLocks noChangeArrowheads="1"/>
          </p:cNvSpPr>
          <p:nvPr/>
        </p:nvSpPr>
        <p:spPr bwMode="auto">
          <a:xfrm>
            <a:off x="0" y="4902200"/>
            <a:ext cx="91440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800" b="1" baseline="0">
              <a:solidFill>
                <a:srgbClr val="333399"/>
              </a:solidFill>
              <a:latin typeface="Georgia" charset="0"/>
            </a:endParaRPr>
          </a:p>
          <a:p>
            <a:pPr eaLnBrk="0" hangingPunct="0"/>
            <a:endParaRPr lang="en-US" baseline="0"/>
          </a:p>
        </p:txBody>
      </p:sp>
      <p:pic>
        <p:nvPicPr>
          <p:cNvPr id="70660" name="Picture 22" descr="secN"/>
          <p:cNvPicPr>
            <a:picLocks noGrp="1" noChangeAspect="1" noChangeArrowheads="1"/>
          </p:cNvPicPr>
          <p:nvPr>
            <p:ph sz="half" idx="4294967295"/>
          </p:nvPr>
        </p:nvPicPr>
        <p:blipFill>
          <a:blip r:embed="rId3" cstate="email">
            <a:extLst>
              <a:ext uri="{28A0092B-C50C-407E-A947-70E740481C1C}">
                <a14:useLocalDpi xmlns:a14="http://schemas.microsoft.com/office/drawing/2010/main" val="0"/>
              </a:ext>
            </a:extLst>
          </a:blip>
          <a:srcRect/>
          <a:stretch>
            <a:fillRect/>
          </a:stretch>
        </p:blipFill>
        <p:spPr>
          <a:xfrm>
            <a:off x="1068388" y="2741613"/>
            <a:ext cx="7029450" cy="1666875"/>
          </a:xfrm>
          <a:ln w="12700">
            <a:solidFill>
              <a:srgbClr val="000000"/>
            </a:solidFill>
            <a:miter lim="800000"/>
            <a:headEnd/>
            <a:tailEnd/>
          </a:ln>
        </p:spPr>
      </p:pic>
      <p:sp>
        <p:nvSpPr>
          <p:cNvPr id="35864" name="Rectangle 24"/>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a:t>
            </a:r>
            <a:r>
              <a:rPr lang="en-US" sz="1000" b="1" baseline="0">
                <a:solidFill>
                  <a:schemeClr val="hlink"/>
                </a:solidFill>
                <a:latin typeface="Arial" charset="0"/>
                <a:cs typeface="+mn-cs"/>
              </a:rPr>
              <a:t>Fees</a:t>
            </a:r>
            <a:r>
              <a:rPr lang="en-US" sz="1000" baseline="0">
                <a:solidFill>
                  <a:srgbClr val="666666"/>
                </a:solidFill>
                <a:latin typeface="Arial" charset="0"/>
                <a:cs typeface="+mn-cs"/>
              </a:rPr>
              <a:t> &gt; Certification &gt; Interest &gt; Contact</a:t>
            </a:r>
          </a:p>
        </p:txBody>
      </p:sp>
      <p:sp>
        <p:nvSpPr>
          <p:cNvPr id="70662" name="Rectangle 26"/>
          <p:cNvSpPr>
            <a:spLocks noGrp="1"/>
          </p:cNvSpPr>
          <p:nvPr>
            <p:ph type="title" idx="4294967295"/>
          </p:nvPr>
        </p:nvSpPr>
        <p:spPr>
          <a:xfrm>
            <a:off x="1600200" y="-1"/>
            <a:ext cx="7315200" cy="1406525"/>
          </a:xfrm>
        </p:spPr>
        <p:txBody>
          <a:bodyPr anchor="ctr"/>
          <a:lstStyle/>
          <a:p>
            <a:pPr eaLnBrk="1" hangingPunct="1"/>
            <a:r>
              <a:rPr lang="en-US" dirty="0"/>
              <a:t>Space N: Contact</a:t>
            </a:r>
          </a:p>
        </p:txBody>
      </p:sp>
      <p:sp>
        <p:nvSpPr>
          <p:cNvPr id="70663" name="Rectangle 27"/>
          <p:cNvSpPr>
            <a:spLocks noGrp="1"/>
          </p:cNvSpPr>
          <p:nvPr>
            <p:ph type="body" idx="4294967295"/>
          </p:nvPr>
        </p:nvSpPr>
        <p:spPr/>
        <p:txBody>
          <a:bodyPr/>
          <a:lstStyle/>
          <a:p>
            <a:pPr eaLnBrk="1" hangingPunct="1">
              <a:buFontTx/>
              <a:buNone/>
            </a:pPr>
            <a:r>
              <a:rPr lang="en-US" dirty="0"/>
              <a:t>	Give the name, address, telephone number, and email of a contact person. </a:t>
            </a:r>
          </a:p>
        </p:txBody>
      </p:sp>
      <p:sp>
        <p:nvSpPr>
          <p:cNvPr id="35868" name="AutoShape 28"/>
          <p:cNvSpPr>
            <a:spLocks noChangeArrowheads="1"/>
          </p:cNvSpPr>
          <p:nvPr/>
        </p:nvSpPr>
        <p:spPr bwMode="auto">
          <a:xfrm>
            <a:off x="2133600" y="4648200"/>
            <a:ext cx="49530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Note: For more efficient service, give the name of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the contact person who is familiar with the SOA.</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5868"/>
                                        </p:tgtEl>
                                        <p:attrNameLst>
                                          <p:attrName>style.visibility</p:attrName>
                                        </p:attrNameLst>
                                      </p:cBhvr>
                                      <p:to>
                                        <p:strVal val="visible"/>
                                      </p:to>
                                    </p:set>
                                    <p:animEffect transition="in" filter="barn(outVertical)">
                                      <p:cBhvr>
                                        <p:cTn id="7" dur="500"/>
                                        <p:tgtEl>
                                          <p:spTgt spid="35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ChangeArrowheads="1"/>
          </p:cNvSpPr>
          <p:nvPr/>
        </p:nvSpPr>
        <p:spPr bwMode="auto">
          <a:xfrm>
            <a:off x="0" y="4446588"/>
            <a:ext cx="9144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sz="800" b="1" baseline="0">
              <a:solidFill>
                <a:srgbClr val="333399"/>
              </a:solidFill>
              <a:latin typeface="Georgia" charset="0"/>
            </a:endParaRPr>
          </a:p>
          <a:p>
            <a:pPr eaLnBrk="0" hangingPunct="0"/>
            <a:endParaRPr lang="en-US" baseline="0"/>
          </a:p>
        </p:txBody>
      </p:sp>
      <p:sp>
        <p:nvSpPr>
          <p:cNvPr id="72706" name="Rectangle 21"/>
          <p:cNvSpPr>
            <a:spLocks noGrp="1"/>
          </p:cNvSpPr>
          <p:nvPr>
            <p:ph type="title" idx="4294967295"/>
          </p:nvPr>
        </p:nvSpPr>
        <p:spPr>
          <a:xfrm>
            <a:off x="1600200" y="-1"/>
            <a:ext cx="7315200" cy="1406525"/>
          </a:xfrm>
        </p:spPr>
        <p:txBody>
          <a:bodyPr anchor="ctr"/>
          <a:lstStyle/>
          <a:p>
            <a:pPr eaLnBrk="1" hangingPunct="1"/>
            <a:r>
              <a:rPr lang="en-US" dirty="0"/>
              <a:t>Space O: Certification	</a:t>
            </a:r>
          </a:p>
        </p:txBody>
      </p:sp>
      <p:sp>
        <p:nvSpPr>
          <p:cNvPr id="72707" name="Rectangle 22"/>
          <p:cNvSpPr>
            <a:spLocks noGrp="1"/>
          </p:cNvSpPr>
          <p:nvPr>
            <p:ph type="body" sz="half" idx="4294967295"/>
          </p:nvPr>
        </p:nvSpPr>
        <p:spPr>
          <a:xfrm>
            <a:off x="457200" y="1905000"/>
            <a:ext cx="8229600" cy="914400"/>
          </a:xfrm>
        </p:spPr>
        <p:txBody>
          <a:bodyPr/>
          <a:lstStyle/>
          <a:p>
            <a:pPr eaLnBrk="1" hangingPunct="1">
              <a:buFontTx/>
              <a:buNone/>
            </a:pPr>
            <a:r>
              <a:rPr lang="en-US" dirty="0"/>
              <a:t>	Provide identification and handwritten signature of the owner or owner’</a:t>
            </a:r>
            <a:r>
              <a:rPr lang="en-US" altLang="ja-JP" dirty="0"/>
              <a:t>s agent of the cable system along with the date covering the entire applicable accounting period. The date should be after the close of the accounting period.</a:t>
            </a:r>
            <a:endParaRPr lang="en-US" sz="1400" dirty="0"/>
          </a:p>
        </p:txBody>
      </p:sp>
      <p:sp>
        <p:nvSpPr>
          <p:cNvPr id="37914" name="Rectangle 26"/>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Fees &gt; </a:t>
            </a:r>
            <a:r>
              <a:rPr lang="en-US" sz="1000" b="1" baseline="0">
                <a:solidFill>
                  <a:schemeClr val="hlink"/>
                </a:solidFill>
                <a:latin typeface="Arial" charset="0"/>
                <a:cs typeface="+mn-cs"/>
              </a:rPr>
              <a:t>Certification</a:t>
            </a:r>
            <a:r>
              <a:rPr lang="en-US" sz="1000" baseline="0">
                <a:solidFill>
                  <a:srgbClr val="666666"/>
                </a:solidFill>
                <a:latin typeface="Arial" charset="0"/>
                <a:cs typeface="+mn-cs"/>
              </a:rPr>
              <a:t> &gt; Interest &gt; Contact</a:t>
            </a:r>
          </a:p>
        </p:txBody>
      </p:sp>
      <p:pic>
        <p:nvPicPr>
          <p:cNvPr id="11" name="Picture 10" descr="Space O.jpg"/>
          <p:cNvPicPr>
            <a:picLocks noChangeAspect="1"/>
          </p:cNvPicPr>
          <p:nvPr/>
        </p:nvPicPr>
        <p:blipFill rotWithShape="1">
          <a:blip r:embed="rId3" cstate="email">
            <a:extLst>
              <a:ext uri="{28A0092B-C50C-407E-A947-70E740481C1C}">
                <a14:useLocalDpi xmlns:a14="http://schemas.microsoft.com/office/drawing/2010/main" val="0"/>
              </a:ext>
            </a:extLst>
          </a:blip>
          <a:srcRect t="1744" b="2614"/>
          <a:stretch/>
        </p:blipFill>
        <p:spPr>
          <a:xfrm>
            <a:off x="1066800" y="2988732"/>
            <a:ext cx="7010400" cy="3716868"/>
          </a:xfrm>
          <a:prstGeom prst="rect">
            <a:avLst/>
          </a:prstGeom>
          <a:ln w="12700">
            <a:solidFill>
              <a:schemeClr val="tx1"/>
            </a:solidFill>
          </a:ln>
        </p:spPr>
      </p:pic>
      <p:sp>
        <p:nvSpPr>
          <p:cNvPr id="13" name="AutoShape 13"/>
          <p:cNvSpPr>
            <a:spLocks noChangeArrowheads="1"/>
          </p:cNvSpPr>
          <p:nvPr/>
        </p:nvSpPr>
        <p:spPr bwMode="auto">
          <a:xfrm>
            <a:off x="5257800" y="2988732"/>
            <a:ext cx="3581400" cy="1945218"/>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tabLst>
                <a:tab pos="169863" algn="l"/>
              </a:tabLst>
              <a:defRPr/>
            </a:pPr>
            <a:r>
              <a:rPr lang="en-US" sz="1700" b="1" baseline="0" dirty="0">
                <a:solidFill>
                  <a:srgbClr val="1284A8"/>
                </a:solidFill>
                <a:latin typeface="Arial" charset="0"/>
                <a:cs typeface="Times New Roman" charset="0"/>
              </a:rPr>
              <a:t>Don’t forget:</a:t>
            </a:r>
            <a:r>
              <a:rPr lang="en-US" sz="1700" baseline="0" dirty="0">
                <a:solidFill>
                  <a:srgbClr val="1284A8"/>
                </a:solidFill>
                <a:latin typeface="Arial" charset="0"/>
                <a:cs typeface="Times New Roman" charset="0"/>
              </a:rPr>
              <a:t> Stamped or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photocopied signatures are </a:t>
            </a:r>
            <a:br>
              <a:rPr lang="en-US" sz="1700" baseline="0" dirty="0">
                <a:solidFill>
                  <a:srgbClr val="1284A8"/>
                </a:solidFill>
                <a:latin typeface="Arial" charset="0"/>
                <a:cs typeface="Times New Roman" charset="0"/>
              </a:rPr>
            </a:br>
            <a:r>
              <a:rPr lang="en-US" sz="1700" baseline="0" dirty="0">
                <a:solidFill>
                  <a:srgbClr val="1284A8"/>
                </a:solidFill>
                <a:latin typeface="Arial" charset="0"/>
                <a:cs typeface="Times New Roman" charset="0"/>
              </a:rPr>
              <a:t>not acceptable. </a:t>
            </a:r>
          </a:p>
          <a:p>
            <a:pPr algn="ctr">
              <a:tabLst>
                <a:tab pos="169863" algn="l"/>
              </a:tabLst>
              <a:defRPr/>
            </a:pPr>
            <a:endParaRPr lang="en-US" sz="1700" baseline="0" dirty="0">
              <a:solidFill>
                <a:srgbClr val="1284A8"/>
              </a:solidFill>
              <a:latin typeface="Arial" charset="0"/>
              <a:cs typeface="Times New Roman" charset="0"/>
            </a:endParaRPr>
          </a:p>
          <a:p>
            <a:pPr algn="ctr">
              <a:tabLst>
                <a:tab pos="169863" algn="l"/>
              </a:tabLst>
              <a:defRPr/>
            </a:pPr>
            <a:r>
              <a:rPr lang="en-US" sz="1700" baseline="0" dirty="0">
                <a:solidFill>
                  <a:srgbClr val="1284A8"/>
                </a:solidFill>
                <a:latin typeface="Arial" charset="0"/>
                <a:cs typeface="Times New Roman" charset="0"/>
              </a:rPr>
              <a:t>For electronic submissions, </a:t>
            </a:r>
          </a:p>
          <a:p>
            <a:pPr algn="ctr">
              <a:tabLst>
                <a:tab pos="169863" algn="l"/>
              </a:tabLst>
              <a:defRPr/>
            </a:pPr>
            <a:r>
              <a:rPr lang="en-US" sz="1700" baseline="0" dirty="0">
                <a:solidFill>
                  <a:srgbClr val="1284A8"/>
                </a:solidFill>
                <a:latin typeface="Arial" charset="0"/>
                <a:cs typeface="Times New Roman" charset="0"/>
              </a:rPr>
              <a:t>an electronic or “s-signature” </a:t>
            </a:r>
          </a:p>
          <a:p>
            <a:pPr algn="ctr">
              <a:tabLst>
                <a:tab pos="169863" algn="l"/>
              </a:tabLst>
              <a:defRPr/>
            </a:pPr>
            <a:r>
              <a:rPr lang="en-US" sz="1700" baseline="0" dirty="0">
                <a:solidFill>
                  <a:srgbClr val="1284A8"/>
                </a:solidFill>
                <a:latin typeface="Arial" charset="0"/>
                <a:cs typeface="Times New Roman" charset="0"/>
              </a:rPr>
              <a:t>(e.g. /s/ John Smith) is required.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1"/>
          <p:cNvSpPr>
            <a:spLocks noGrp="1"/>
          </p:cNvSpPr>
          <p:nvPr>
            <p:ph type="title" idx="4294967295"/>
          </p:nvPr>
        </p:nvSpPr>
        <p:spPr>
          <a:xfrm>
            <a:off x="1600200" y="-1"/>
            <a:ext cx="7315200" cy="1406525"/>
          </a:xfrm>
        </p:spPr>
        <p:txBody>
          <a:bodyPr anchor="ctr"/>
          <a:lstStyle/>
          <a:p>
            <a:pPr eaLnBrk="1" hangingPunct="1"/>
            <a:r>
              <a:rPr lang="en-US" dirty="0"/>
              <a:t>Space P: Special Statement Concerning Gross Receipts Exclusions</a:t>
            </a:r>
          </a:p>
        </p:txBody>
      </p:sp>
      <p:sp>
        <p:nvSpPr>
          <p:cNvPr id="38947" name="Rectangle 35"/>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Fees &gt; Certification &gt; </a:t>
            </a:r>
            <a:r>
              <a:rPr lang="en-US" sz="1000" b="1" baseline="0">
                <a:solidFill>
                  <a:schemeClr val="hlink"/>
                </a:solidFill>
                <a:latin typeface="Arial" charset="0"/>
                <a:cs typeface="+mn-cs"/>
              </a:rPr>
              <a:t>Interest</a:t>
            </a:r>
            <a:r>
              <a:rPr lang="en-US" sz="1000" baseline="0">
                <a:solidFill>
                  <a:srgbClr val="666666"/>
                </a:solidFill>
                <a:latin typeface="Arial" charset="0"/>
                <a:cs typeface="+mn-cs"/>
              </a:rPr>
              <a:t> &gt; Contact</a:t>
            </a:r>
          </a:p>
        </p:txBody>
      </p:sp>
      <p:sp>
        <p:nvSpPr>
          <p:cNvPr id="38948" name="AutoShape 36"/>
          <p:cNvSpPr>
            <a:spLocks noChangeArrowheads="1"/>
          </p:cNvSpPr>
          <p:nvPr/>
        </p:nvSpPr>
        <p:spPr bwMode="auto">
          <a:xfrm>
            <a:off x="1143000" y="5334000"/>
            <a:ext cx="6858000" cy="7620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700" baseline="0">
                <a:solidFill>
                  <a:srgbClr val="1284A8"/>
                </a:solidFill>
                <a:latin typeface="Arial" charset="0"/>
                <a:cs typeface="+mn-cs"/>
              </a:rPr>
              <a:t>Complete only if cable system excluded gross receipts for secondary </a:t>
            </a:r>
            <a:br>
              <a:rPr lang="en-US" sz="1700" baseline="0">
                <a:solidFill>
                  <a:srgbClr val="1284A8"/>
                </a:solidFill>
                <a:latin typeface="Arial" charset="0"/>
                <a:cs typeface="+mn-cs"/>
              </a:rPr>
            </a:br>
            <a:r>
              <a:rPr lang="en-US" sz="1700" baseline="0">
                <a:solidFill>
                  <a:srgbClr val="1284A8"/>
                </a:solidFill>
                <a:latin typeface="Arial" charset="0"/>
                <a:cs typeface="+mn-cs"/>
              </a:rPr>
              <a:t>transmissions made by satellite carriers to satellite dish owners.</a:t>
            </a:r>
          </a:p>
        </p:txBody>
      </p:sp>
      <p:pic>
        <p:nvPicPr>
          <p:cNvPr id="76804" name="Picture 38" descr="secP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62038" y="2741613"/>
            <a:ext cx="7018337" cy="23288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8948"/>
                                        </p:tgtEl>
                                        <p:attrNameLst>
                                          <p:attrName>style.visibility</p:attrName>
                                        </p:attrNameLst>
                                      </p:cBhvr>
                                      <p:to>
                                        <p:strVal val="visible"/>
                                      </p:to>
                                    </p:set>
                                    <p:animEffect transition="in" filter="barn(outVertical)">
                                      <p:cBhvr>
                                        <p:cTn id="7" dur="500"/>
                                        <p:tgtEl>
                                          <p:spTgt spid="38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p:cNvSpPr>
          <p:nvPr>
            <p:ph type="title"/>
          </p:nvPr>
        </p:nvSpPr>
        <p:spPr>
          <a:xfrm>
            <a:off x="1600200" y="-1"/>
            <a:ext cx="7315200" cy="1406525"/>
          </a:xfrm>
        </p:spPr>
        <p:txBody>
          <a:bodyPr anchor="ctr"/>
          <a:lstStyle/>
          <a:p>
            <a:pPr eaLnBrk="1" hangingPunct="1"/>
            <a:r>
              <a:rPr lang="en-US" dirty="0"/>
              <a:t>What is a cable system?</a:t>
            </a:r>
          </a:p>
        </p:txBody>
      </p:sp>
      <p:sp>
        <p:nvSpPr>
          <p:cNvPr id="21506" name="Rectangle 1027"/>
          <p:cNvSpPr>
            <a:spLocks noGrp="1"/>
          </p:cNvSpPr>
          <p:nvPr>
            <p:ph type="body" idx="1"/>
          </p:nvPr>
        </p:nvSpPr>
        <p:spPr>
          <a:xfrm>
            <a:off x="457200" y="1905000"/>
            <a:ext cx="8305800" cy="4389438"/>
          </a:xfrm>
        </p:spPr>
        <p:txBody>
          <a:bodyPr/>
          <a:lstStyle/>
          <a:p>
            <a:pPr marL="0" indent="0">
              <a:buNone/>
            </a:pPr>
            <a:r>
              <a:rPr lang="en-US" b="1" dirty="0"/>
              <a:t>Cable system</a:t>
            </a:r>
            <a:r>
              <a:rPr lang="en-US" dirty="0"/>
              <a:t>: A “cable system” is defined as “a facility, located in any state, territory, trust territory, or possession of the United States, that in whole or in part receives signals transmitted or programs broadcast by one or more television broadcast stations licensed by the FCC and makes secondary transmissions of such signals or programs by wires, cables, microwave, or other communications channels to subscribing members of the public who pay for such service.”</a:t>
            </a:r>
          </a:p>
          <a:p>
            <a:pPr marL="0" indent="0">
              <a:buNone/>
            </a:pPr>
            <a:r>
              <a:rPr lang="en-US" dirty="0"/>
              <a:t>The Copyright Office defines an individual cable system as a cable system recognized as a distinct entity under the rules, regulations, and practices of the FCC. In addition, two or more cable facilities are considered as one individual cable system if:</a:t>
            </a:r>
          </a:p>
          <a:p>
            <a:pPr lvl="1"/>
            <a:r>
              <a:rPr lang="en-US" dirty="0"/>
              <a:t>(A) the facilities are in contiguous communities and are under common ownership or control; or (B) the facilities operate from one headend. Thus, even if two cable facilities are owned by different entities, they will be considered as one individual cable system if they share a common headend.</a:t>
            </a:r>
          </a:p>
        </p:txBody>
      </p:sp>
      <p:sp>
        <p:nvSpPr>
          <p:cNvPr id="318468" name="Rectangle 1028"/>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Tree>
  </p:cSld>
  <p:clrMapOvr>
    <a:masterClrMapping/>
  </p:clrMapOvr>
  <p:transition spd="med">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1524000" y="990600"/>
            <a:ext cx="4114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baseline="0" dirty="0">
                <a:solidFill>
                  <a:srgbClr val="666666"/>
                </a:solidFill>
                <a:latin typeface="Arial" charset="0"/>
                <a:cs typeface="Times New Roman" charset="0"/>
              </a:rPr>
              <a:t>Worksheet for Computing Interest</a:t>
            </a:r>
            <a:r>
              <a:rPr lang="en-US" sz="1800" b="1" i="1" u="sng" baseline="0" dirty="0">
                <a:solidFill>
                  <a:srgbClr val="666666"/>
                </a:solidFill>
                <a:latin typeface="Georgia" charset="0"/>
                <a:cs typeface="Times New Roman" charset="0"/>
              </a:rPr>
              <a:t> </a:t>
            </a:r>
            <a:endParaRPr lang="en-US" sz="1800" baseline="0" dirty="0">
              <a:solidFill>
                <a:srgbClr val="666666"/>
              </a:solidFill>
              <a:latin typeface="Georgia" charset="0"/>
            </a:endParaRPr>
          </a:p>
        </p:txBody>
      </p:sp>
      <p:sp>
        <p:nvSpPr>
          <p:cNvPr id="78850" name="Rectangle 14"/>
          <p:cNvSpPr>
            <a:spLocks noGrp="1"/>
          </p:cNvSpPr>
          <p:nvPr>
            <p:ph type="title" idx="4294967295"/>
          </p:nvPr>
        </p:nvSpPr>
        <p:spPr>
          <a:xfrm>
            <a:off x="1600200" y="-1"/>
            <a:ext cx="7315200" cy="1406525"/>
          </a:xfrm>
        </p:spPr>
        <p:txBody>
          <a:bodyPr anchor="ctr"/>
          <a:lstStyle/>
          <a:p>
            <a:pPr eaLnBrk="1" hangingPunct="1"/>
            <a:r>
              <a:rPr lang="en-US" dirty="0"/>
              <a:t>Space Q: Interest Assessment	</a:t>
            </a:r>
          </a:p>
        </p:txBody>
      </p:sp>
      <p:sp>
        <p:nvSpPr>
          <p:cNvPr id="39953" name="Rectangle 17"/>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Fees &gt; Certification &gt; </a:t>
            </a:r>
            <a:r>
              <a:rPr lang="en-US" sz="1000" b="1" baseline="0">
                <a:solidFill>
                  <a:schemeClr val="hlink"/>
                </a:solidFill>
                <a:latin typeface="Arial" charset="0"/>
                <a:cs typeface="+mn-cs"/>
              </a:rPr>
              <a:t>Interest</a:t>
            </a:r>
            <a:r>
              <a:rPr lang="en-US" sz="1000" baseline="0">
                <a:solidFill>
                  <a:srgbClr val="666666"/>
                </a:solidFill>
                <a:latin typeface="Arial" charset="0"/>
                <a:cs typeface="+mn-cs"/>
              </a:rPr>
              <a:t> &gt; Contact</a:t>
            </a:r>
          </a:p>
        </p:txBody>
      </p:sp>
      <p:pic>
        <p:nvPicPr>
          <p:cNvPr id="9" name="Picture 8" descr="Space Q.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0" y="1809307"/>
            <a:ext cx="7010400" cy="4925568"/>
          </a:xfrm>
          <a:prstGeom prst="rect">
            <a:avLst/>
          </a:prstGeom>
          <a:ln w="12700">
            <a:solidFill>
              <a:schemeClr val="tx1"/>
            </a:solidFill>
          </a:ln>
        </p:spPr>
      </p:pic>
      <p:sp>
        <p:nvSpPr>
          <p:cNvPr id="10" name="AutoShape 11"/>
          <p:cNvSpPr>
            <a:spLocks noChangeArrowheads="1"/>
          </p:cNvSpPr>
          <p:nvPr/>
        </p:nvSpPr>
        <p:spPr bwMode="auto">
          <a:xfrm>
            <a:off x="152400" y="5486400"/>
            <a:ext cx="2286000" cy="9906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700" baseline="0" dirty="0">
                <a:solidFill>
                  <a:srgbClr val="1284A8"/>
                </a:solidFill>
                <a:latin typeface="Arial" charset="0"/>
                <a:cs typeface="+mn-cs"/>
              </a:rPr>
              <a:t>Calculate interest </a:t>
            </a:r>
          </a:p>
          <a:p>
            <a:pPr eaLnBrk="0" hangingPunct="0">
              <a:defRPr/>
            </a:pPr>
            <a:r>
              <a:rPr lang="en-US" sz="1700" baseline="0" dirty="0">
                <a:solidFill>
                  <a:srgbClr val="1284A8"/>
                </a:solidFill>
                <a:latin typeface="Arial" charset="0"/>
                <a:cs typeface="+mn-cs"/>
              </a:rPr>
              <a:t>for late payments </a:t>
            </a:r>
          </a:p>
          <a:p>
            <a:pPr eaLnBrk="0" hangingPunct="0">
              <a:defRPr/>
            </a:pPr>
            <a:r>
              <a:rPr lang="en-US" sz="1700" baseline="0" dirty="0">
                <a:solidFill>
                  <a:srgbClr val="1284A8"/>
                </a:solidFill>
                <a:latin typeface="Arial" charset="0"/>
                <a:cs typeface="+mn-cs"/>
              </a:rPr>
              <a:t>and underpayments.</a:t>
            </a:r>
          </a:p>
        </p:txBody>
      </p:sp>
      <p:sp>
        <p:nvSpPr>
          <p:cNvPr id="11" name="AutoShape 18"/>
          <p:cNvSpPr>
            <a:spLocks noChangeArrowheads="1"/>
          </p:cNvSpPr>
          <p:nvPr/>
        </p:nvSpPr>
        <p:spPr bwMode="auto">
          <a:xfrm>
            <a:off x="152400" y="3200400"/>
            <a:ext cx="2286000" cy="20574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700" baseline="0" dirty="0">
                <a:solidFill>
                  <a:srgbClr val="1284A8"/>
                </a:solidFill>
                <a:latin typeface="Arial" charset="0"/>
                <a:cs typeface="+mn-cs"/>
              </a:rPr>
              <a:t>Important: Complete </a:t>
            </a:r>
          </a:p>
          <a:p>
            <a:pPr eaLnBrk="0" hangingPunct="0">
              <a:defRPr/>
            </a:pPr>
            <a:r>
              <a:rPr lang="en-US" sz="1700" baseline="0" dirty="0">
                <a:solidFill>
                  <a:srgbClr val="1284A8"/>
                </a:solidFill>
                <a:latin typeface="Arial" charset="0"/>
                <a:cs typeface="+mn-cs"/>
              </a:rPr>
              <a:t>the worksheet for </a:t>
            </a:r>
          </a:p>
          <a:p>
            <a:pPr eaLnBrk="0" hangingPunct="0">
              <a:defRPr/>
            </a:pPr>
            <a:r>
              <a:rPr lang="en-US" sz="1700" baseline="0" dirty="0">
                <a:solidFill>
                  <a:srgbClr val="1284A8"/>
                </a:solidFill>
                <a:latin typeface="Arial" charset="0"/>
                <a:cs typeface="+mn-cs"/>
              </a:rPr>
              <a:t>royalty payments </a:t>
            </a:r>
          </a:p>
          <a:p>
            <a:pPr eaLnBrk="0" hangingPunct="0">
              <a:defRPr/>
            </a:pPr>
            <a:r>
              <a:rPr lang="en-US" sz="1700" baseline="0" dirty="0">
                <a:solidFill>
                  <a:srgbClr val="1284A8"/>
                </a:solidFill>
                <a:latin typeface="Arial" charset="0"/>
                <a:cs typeface="+mn-cs"/>
              </a:rPr>
              <a:t>submitted as a </a:t>
            </a:r>
          </a:p>
          <a:p>
            <a:pPr eaLnBrk="0" hangingPunct="0">
              <a:defRPr/>
            </a:pPr>
            <a:r>
              <a:rPr lang="en-US" sz="1700" baseline="0" dirty="0">
                <a:solidFill>
                  <a:srgbClr val="1284A8"/>
                </a:solidFill>
                <a:latin typeface="Arial" charset="0"/>
                <a:cs typeface="+mn-cs"/>
              </a:rPr>
              <a:t>result of late royalty </a:t>
            </a:r>
          </a:p>
          <a:p>
            <a:pPr eaLnBrk="0" hangingPunct="0">
              <a:defRPr/>
            </a:pPr>
            <a:r>
              <a:rPr lang="en-US" sz="1700" baseline="0" dirty="0">
                <a:solidFill>
                  <a:srgbClr val="1284A8"/>
                </a:solidFill>
                <a:latin typeface="Arial" charset="0"/>
                <a:cs typeface="+mn-cs"/>
              </a:rPr>
              <a:t>payments or </a:t>
            </a:r>
            <a:br>
              <a:rPr lang="en-US" sz="1700" baseline="0" dirty="0">
                <a:solidFill>
                  <a:srgbClr val="1284A8"/>
                </a:solidFill>
                <a:latin typeface="Arial" charset="0"/>
                <a:cs typeface="+mn-cs"/>
              </a:rPr>
            </a:br>
            <a:r>
              <a:rPr lang="en-US" sz="1700" baseline="0" dirty="0">
                <a:solidFill>
                  <a:srgbClr val="1284A8"/>
                </a:solidFill>
                <a:latin typeface="Arial" charset="0"/>
                <a:cs typeface="+mn-cs"/>
              </a:rPr>
              <a:t>underpayments.</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4" name="Rectangle 10"/>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aseline="0">
                <a:solidFill>
                  <a:srgbClr val="666666"/>
                </a:solidFill>
                <a:latin typeface="Arial" charset="0"/>
                <a:cs typeface="+mn-cs"/>
              </a:rPr>
              <a:t>Getting Started &gt; Account Info &gt; Revenues &gt; Fees &gt; Certification &gt; Interest &gt; </a:t>
            </a:r>
            <a:r>
              <a:rPr lang="en-US" sz="1000" b="1" baseline="0">
                <a:solidFill>
                  <a:schemeClr val="hlink"/>
                </a:solidFill>
                <a:latin typeface="Arial" charset="0"/>
                <a:cs typeface="+mn-cs"/>
              </a:rPr>
              <a:t>Contact</a:t>
            </a:r>
            <a:endParaRPr lang="en-US" sz="1000" baseline="0">
              <a:solidFill>
                <a:srgbClr val="666666"/>
              </a:solidFill>
              <a:latin typeface="Arial" charset="0"/>
              <a:cs typeface="+mn-cs"/>
            </a:endParaRPr>
          </a:p>
        </p:txBody>
      </p:sp>
      <p:sp>
        <p:nvSpPr>
          <p:cNvPr id="82947" name="Rectangle 13"/>
          <p:cNvSpPr>
            <a:spLocks noGrp="1"/>
          </p:cNvSpPr>
          <p:nvPr>
            <p:ph type="title" idx="4294967295"/>
          </p:nvPr>
        </p:nvSpPr>
        <p:spPr/>
        <p:txBody>
          <a:bodyPr/>
          <a:lstStyle/>
          <a:p>
            <a:pPr eaLnBrk="1" hangingPunct="1"/>
            <a:br>
              <a:rPr lang="en-US" dirty="0"/>
            </a:br>
            <a:endParaRPr lang="en-US" dirty="0"/>
          </a:p>
        </p:txBody>
      </p:sp>
      <p:sp>
        <p:nvSpPr>
          <p:cNvPr id="82948" name="Rectangle 14"/>
          <p:cNvSpPr>
            <a:spLocks noGrp="1"/>
          </p:cNvSpPr>
          <p:nvPr>
            <p:ph type="body" idx="4294967295"/>
          </p:nvPr>
        </p:nvSpPr>
        <p:spPr>
          <a:xfrm>
            <a:off x="304800" y="1905000"/>
            <a:ext cx="8610600" cy="4389438"/>
          </a:xfrm>
        </p:spPr>
        <p:txBody>
          <a:bodyPr/>
          <a:lstStyle/>
          <a:p>
            <a:pPr eaLnBrk="1" hangingPunct="1">
              <a:lnSpc>
                <a:spcPct val="110000"/>
              </a:lnSpc>
            </a:pPr>
            <a:r>
              <a:rPr lang="en-US" dirty="0"/>
              <a:t>You can exit here, or proceed to </a:t>
            </a:r>
            <a:r>
              <a:rPr lang="en-US" dirty="0">
                <a:hlinkClick r:id="rId3"/>
              </a:rPr>
              <a:t>www.copyright.gov/forms/sa1-2.pdf</a:t>
            </a:r>
            <a:r>
              <a:rPr lang="en-US" dirty="0"/>
              <a:t> to access the </a:t>
            </a:r>
            <a:br>
              <a:rPr lang="en-US" dirty="0"/>
            </a:br>
            <a:r>
              <a:rPr lang="en-US" dirty="0"/>
              <a:t>fillable PDF version of SA1-2 or </a:t>
            </a:r>
            <a:r>
              <a:rPr lang="en-US" dirty="0">
                <a:solidFill>
                  <a:srgbClr val="FF0000"/>
                </a:solidFill>
                <a:hlinkClick r:id="rId4"/>
              </a:rPr>
              <a:t>https://www.copyright.gov/forms/sa1-2e.xlsx</a:t>
            </a:r>
            <a:r>
              <a:rPr lang="en-US" dirty="0">
                <a:solidFill>
                  <a:srgbClr val="FF0000"/>
                </a:solidFill>
              </a:rPr>
              <a:t> </a:t>
            </a:r>
            <a:r>
              <a:rPr lang="en-US" dirty="0"/>
              <a:t>to access the electronic Excel form. For additional information about filing your statement of account electronically, visit </a:t>
            </a:r>
            <a:r>
              <a:rPr lang="en-US" dirty="0">
                <a:solidFill>
                  <a:srgbClr val="FF0000"/>
                </a:solidFill>
                <a:hlinkClick r:id="rId5"/>
              </a:rPr>
              <a:t>www.copyright.gov/licensing/sec_111.html</a:t>
            </a:r>
            <a:r>
              <a:rPr lang="en-US" dirty="0">
                <a:solidFill>
                  <a:srgbClr val="FF0000"/>
                </a:solidFill>
              </a:rPr>
              <a:t>. </a:t>
            </a:r>
          </a:p>
          <a:p>
            <a:pPr eaLnBrk="1" hangingPunct="1">
              <a:lnSpc>
                <a:spcPct val="110000"/>
              </a:lnSpc>
            </a:pPr>
            <a:r>
              <a:rPr lang="en-US" dirty="0"/>
              <a:t>Remember to: </a:t>
            </a:r>
          </a:p>
          <a:p>
            <a:pPr lvl="1" eaLnBrk="1" hangingPunct="1">
              <a:lnSpc>
                <a:spcPct val="110000"/>
              </a:lnSpc>
            </a:pPr>
            <a:r>
              <a:rPr lang="en-US" dirty="0"/>
              <a:t>read all directions carefully before filling out the form;</a:t>
            </a:r>
          </a:p>
          <a:p>
            <a:pPr lvl="1" eaLnBrk="1" hangingPunct="1">
              <a:lnSpc>
                <a:spcPct val="110000"/>
              </a:lnSpc>
            </a:pPr>
            <a:r>
              <a:rPr lang="en-US" dirty="0"/>
              <a:t>file an original (and, if by mail, one copy) of the completed SOA form;</a:t>
            </a:r>
          </a:p>
          <a:p>
            <a:pPr lvl="1" eaLnBrk="1" hangingPunct="1">
              <a:lnSpc>
                <a:spcPct val="110000"/>
              </a:lnSpc>
            </a:pPr>
            <a:r>
              <a:rPr lang="en-US" dirty="0"/>
              <a:t>make your royalty and filing fee payments using </a:t>
            </a:r>
            <a:r>
              <a:rPr lang="en-US" i="1" dirty="0">
                <a:hlinkClick r:id="rId6"/>
              </a:rPr>
              <a:t>www.pay.gov</a:t>
            </a:r>
            <a:r>
              <a:rPr lang="en-US" dirty="0"/>
              <a:t> or other </a:t>
            </a:r>
            <a:br>
              <a:rPr lang="en-US" dirty="0"/>
            </a:br>
            <a:r>
              <a:rPr lang="en-US" dirty="0"/>
              <a:t>acceptable options. For details, see Circulars 74a, 74b, and 74c and the Pay.gov tutorial at </a:t>
            </a:r>
            <a:r>
              <a:rPr lang="en-US" i="1" dirty="0">
                <a:hlinkClick r:id="rId7"/>
              </a:rPr>
              <a:t>http://www.copyright.gov/licensing/index.html</a:t>
            </a:r>
            <a:r>
              <a:rPr lang="en-US" dirty="0"/>
              <a:t>; and</a:t>
            </a:r>
          </a:p>
          <a:p>
            <a:pPr lvl="1" eaLnBrk="1" hangingPunct="1">
              <a:lnSpc>
                <a:spcPct val="110000"/>
              </a:lnSpc>
            </a:pPr>
            <a:r>
              <a:rPr lang="en-US" dirty="0"/>
              <a:t>submit your SOA and royalty and filing fees on time.</a:t>
            </a:r>
          </a:p>
          <a:p>
            <a:pPr eaLnBrk="1" hangingPunct="1">
              <a:lnSpc>
                <a:spcPct val="110000"/>
              </a:lnSpc>
            </a:pPr>
            <a:r>
              <a:rPr lang="en-US" dirty="0"/>
              <a:t>If you still have questions, contact the Licensing Division at </a:t>
            </a:r>
            <a:r>
              <a:rPr lang="en-US" dirty="0">
                <a:hlinkClick r:id="rId8"/>
              </a:rPr>
              <a:t>licensing@copyright.gov</a:t>
            </a:r>
            <a:r>
              <a:rPr lang="en-US" dirty="0"/>
              <a:t> or </a:t>
            </a:r>
            <a:br>
              <a:rPr lang="en-US" dirty="0"/>
            </a:br>
            <a:r>
              <a:rPr lang="en-US" dirty="0"/>
              <a:t>(202) 707-8150.</a:t>
            </a:r>
          </a:p>
        </p:txBody>
      </p:sp>
      <p:sp>
        <p:nvSpPr>
          <p:cNvPr id="2" name="TextBox 1"/>
          <p:cNvSpPr txBox="1"/>
          <p:nvPr/>
        </p:nvSpPr>
        <p:spPr>
          <a:xfrm>
            <a:off x="1600200" y="275510"/>
            <a:ext cx="7239000" cy="830997"/>
          </a:xfrm>
          <a:prstGeom prst="rect">
            <a:avLst/>
          </a:prstGeom>
          <a:noFill/>
        </p:spPr>
        <p:txBody>
          <a:bodyPr wrap="square" rtlCol="0" anchor="ctr">
            <a:spAutoFit/>
          </a:bodyPr>
          <a:lstStyle/>
          <a:p>
            <a:r>
              <a:rPr lang="en-US" b="1" baseline="0" dirty="0">
                <a:solidFill>
                  <a:schemeClr val="bg1"/>
                </a:solidFill>
                <a:latin typeface="Arial" charset="0"/>
              </a:rPr>
              <a:t>You have now completed the </a:t>
            </a:r>
            <a:br>
              <a:rPr lang="en-US" b="1" baseline="0" dirty="0">
                <a:solidFill>
                  <a:schemeClr val="bg1"/>
                </a:solidFill>
                <a:latin typeface="Arial" charset="0"/>
              </a:rPr>
            </a:br>
            <a:r>
              <a:rPr lang="en-US" b="1" baseline="0" dirty="0">
                <a:solidFill>
                  <a:schemeClr val="bg1"/>
                </a:solidFill>
                <a:latin typeface="Arial" charset="0"/>
              </a:rPr>
              <a:t>online cable SOA tutorial</a:t>
            </a:r>
            <a:endParaRPr lang="en-US" dirty="0"/>
          </a:p>
        </p:txBody>
      </p:sp>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1026"/>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rgbClr val="EF8700"/>
                </a:solidFill>
                <a:latin typeface="Arial" charset="0"/>
                <a:cs typeface="+mn-cs"/>
              </a:rPr>
              <a:t>Getting Started</a:t>
            </a:r>
            <a:r>
              <a:rPr lang="en-US" sz="1000" baseline="0" dirty="0">
                <a:solidFill>
                  <a:srgbClr val="EF8700"/>
                </a:solidFill>
                <a:latin typeface="Arial" charset="0"/>
                <a:cs typeface="+mn-cs"/>
              </a:rPr>
              <a:t> </a:t>
            </a:r>
            <a:r>
              <a:rPr lang="en-US" sz="1000" baseline="0" dirty="0">
                <a:solidFill>
                  <a:srgbClr val="666666"/>
                </a:solidFill>
                <a:latin typeface="Arial" charset="0"/>
                <a:cs typeface="+mn-cs"/>
              </a:rPr>
              <a:t>&gt; Account Info &gt; Revenues &gt; Fees &gt; Certification &gt; Interest &gt; Contact</a:t>
            </a:r>
          </a:p>
        </p:txBody>
      </p:sp>
      <p:sp>
        <p:nvSpPr>
          <p:cNvPr id="19458" name="Rectangle 1027"/>
          <p:cNvSpPr>
            <a:spLocks noGrp="1"/>
          </p:cNvSpPr>
          <p:nvPr>
            <p:ph type="title"/>
          </p:nvPr>
        </p:nvSpPr>
        <p:spPr>
          <a:xfrm>
            <a:off x="1600200" y="-1"/>
            <a:ext cx="7315200" cy="1406525"/>
          </a:xfrm>
        </p:spPr>
        <p:txBody>
          <a:bodyPr anchor="ctr"/>
          <a:lstStyle/>
          <a:p>
            <a:pPr eaLnBrk="1" hangingPunct="1"/>
            <a:r>
              <a:rPr lang="en-US" dirty="0"/>
              <a:t>What are the conditions for </a:t>
            </a:r>
            <a:br>
              <a:rPr lang="en-US" dirty="0"/>
            </a:br>
            <a:r>
              <a:rPr lang="en-US" dirty="0"/>
              <a:t>using the statutory license?</a:t>
            </a:r>
          </a:p>
        </p:txBody>
      </p:sp>
      <p:sp>
        <p:nvSpPr>
          <p:cNvPr id="19459" name="Rectangle 1028"/>
          <p:cNvSpPr>
            <a:spLocks noGrp="1"/>
          </p:cNvSpPr>
          <p:nvPr>
            <p:ph type="body" idx="1"/>
          </p:nvPr>
        </p:nvSpPr>
        <p:spPr/>
        <p:txBody>
          <a:bodyPr/>
          <a:lstStyle/>
          <a:p>
            <a:pPr eaLnBrk="1" hangingPunct="1">
              <a:buFontTx/>
              <a:buNone/>
            </a:pPr>
            <a:r>
              <a:rPr lang="en-US" dirty="0"/>
              <a:t>To be eligible to use the section 111 license, cable systems must:</a:t>
            </a:r>
          </a:p>
          <a:p>
            <a:pPr lvl="1" eaLnBrk="1" hangingPunct="1"/>
            <a:r>
              <a:rPr lang="en-US" dirty="0"/>
              <a:t>meet the statutory definition of a cable system </a:t>
            </a:r>
            <a:br>
              <a:rPr lang="en-US" dirty="0"/>
            </a:br>
            <a:r>
              <a:rPr lang="en-US" dirty="0">
                <a:solidFill>
                  <a:srgbClr val="EF8700"/>
                </a:solidFill>
                <a:hlinkClick r:id="rId3"/>
              </a:rPr>
              <a:t>http://</a:t>
            </a:r>
            <a:r>
              <a:rPr lang="en-US" dirty="0" err="1">
                <a:solidFill>
                  <a:srgbClr val="EF8700"/>
                </a:solidFill>
                <a:hlinkClick r:id="rId3"/>
              </a:rPr>
              <a:t>www.copyright.gov</a:t>
            </a:r>
            <a:r>
              <a:rPr lang="en-US" dirty="0">
                <a:solidFill>
                  <a:srgbClr val="EF8700"/>
                </a:solidFill>
                <a:hlinkClick r:id="rId3"/>
              </a:rPr>
              <a:t>/title17/92chap1.html#111</a:t>
            </a:r>
            <a:endParaRPr lang="en-US" dirty="0">
              <a:solidFill>
                <a:srgbClr val="EF8700"/>
              </a:solidFill>
            </a:endParaRPr>
          </a:p>
          <a:p>
            <a:pPr lvl="1" eaLnBrk="1" hangingPunct="1"/>
            <a:r>
              <a:rPr lang="en-US" dirty="0"/>
              <a:t>file statement of account (SOA) forms with the Copyright Office and pay royalty and filing fees every six months</a:t>
            </a:r>
          </a:p>
          <a:p>
            <a:pPr lvl="1" eaLnBrk="1" hangingPunct="1"/>
            <a:r>
              <a:rPr lang="en-US" dirty="0"/>
              <a:t>not add or delete any content carried on distant broadcast signals</a:t>
            </a:r>
          </a:p>
          <a:p>
            <a:pPr lvl="1" eaLnBrk="1" hangingPunct="1"/>
            <a:r>
              <a:rPr lang="en-US" dirty="0"/>
              <a:t>carry signals in compliance with the rules and regulations of the Federal Communications Commission (FCC)</a:t>
            </a:r>
          </a:p>
          <a:p>
            <a:pPr lvl="1" eaLnBrk="1" hangingPunct="1"/>
            <a:r>
              <a:rPr lang="en-US" dirty="0"/>
              <a:t>retransmit content simultaneously with actual broadcasts</a:t>
            </a:r>
          </a:p>
        </p:txBody>
      </p:sp>
    </p:spTree>
  </p:cSld>
  <p:clrMapOvr>
    <a:masterClrMapping/>
  </p:clrMapOvr>
  <p:transition spd="med">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5" name="Rectangle 23"/>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
        <p:nvSpPr>
          <p:cNvPr id="23554" name="Rectangle 24"/>
          <p:cNvSpPr>
            <a:spLocks noGrp="1"/>
          </p:cNvSpPr>
          <p:nvPr>
            <p:ph type="title" idx="4294967295"/>
          </p:nvPr>
        </p:nvSpPr>
        <p:spPr>
          <a:xfrm>
            <a:off x="1600200" y="-1"/>
            <a:ext cx="7315200" cy="1406525"/>
          </a:xfrm>
        </p:spPr>
        <p:txBody>
          <a:bodyPr anchor="ctr"/>
          <a:lstStyle/>
          <a:p>
            <a:pPr eaLnBrk="1" hangingPunct="1"/>
            <a:r>
              <a:rPr lang="en-US" dirty="0"/>
              <a:t>Why file an SOA? </a:t>
            </a:r>
          </a:p>
        </p:txBody>
      </p:sp>
      <p:sp>
        <p:nvSpPr>
          <p:cNvPr id="23555" name="Rectangle 25"/>
          <p:cNvSpPr>
            <a:spLocks noGrp="1"/>
          </p:cNvSpPr>
          <p:nvPr>
            <p:ph type="body" idx="4294967295"/>
          </p:nvPr>
        </p:nvSpPr>
        <p:spPr/>
        <p:txBody>
          <a:bodyPr/>
          <a:lstStyle/>
          <a:p>
            <a:pPr eaLnBrk="1" hangingPunct="1"/>
            <a:r>
              <a:rPr lang="en-US" dirty="0"/>
              <a:t>Copyright law requires a cable system to file SOAs:</a:t>
            </a:r>
          </a:p>
          <a:p>
            <a:pPr lvl="1" eaLnBrk="1" hangingPunct="1"/>
            <a:r>
              <a:rPr lang="en-US" dirty="0"/>
              <a:t>to show the criteria for the semiannual royalty and filing fees the cable system owes under its statutory license; and </a:t>
            </a:r>
          </a:p>
          <a:p>
            <a:pPr lvl="1" eaLnBrk="1" hangingPunct="1"/>
            <a:r>
              <a:rPr lang="en-US" dirty="0"/>
              <a:t>to report the information needed to allocate royalties among copyright owners.</a:t>
            </a:r>
          </a:p>
          <a:p>
            <a:pPr eaLnBrk="1" hangingPunct="1"/>
            <a:r>
              <a:rPr lang="en-US" dirty="0"/>
              <a:t>SOAs are official documents. Cable systems must certify that the information they contain is true and accurate. Copyright licensing examiners cannot change or modify an original SOA.</a:t>
            </a:r>
          </a:p>
          <a:p>
            <a:pPr eaLnBrk="1" hangingPunct="1"/>
            <a:r>
              <a:rPr lang="en-US" dirty="0"/>
              <a:t>All information in an SOA must accurately represent the facts as they existed during the accounting period covered by the statement (or, in certain cases, on the last day </a:t>
            </a:r>
            <a:br>
              <a:rPr lang="en-US" dirty="0"/>
            </a:br>
            <a:r>
              <a:rPr lang="en-US" dirty="0"/>
              <a:t>of that period).</a:t>
            </a:r>
          </a:p>
          <a:p>
            <a:pPr lvl="1" eaLnBrk="1" hangingPunct="1"/>
            <a:endParaRPr lang="en-US" dirty="0"/>
          </a:p>
          <a:p>
            <a:pPr eaLnBrk="1" hangingPunct="1">
              <a:buFont typeface="Times" charset="0"/>
              <a:buNone/>
            </a:pPr>
            <a:endParaRPr lang="en-US" dirty="0"/>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0"/>
          <p:cNvSpPr>
            <a:spLocks noGrp="1"/>
          </p:cNvSpPr>
          <p:nvPr>
            <p:ph type="title" idx="4294967295"/>
          </p:nvPr>
        </p:nvSpPr>
        <p:spPr>
          <a:xfrm>
            <a:off x="1600200" y="0"/>
            <a:ext cx="7315200" cy="1398588"/>
          </a:xfrm>
        </p:spPr>
        <p:txBody>
          <a:bodyPr anchor="ctr"/>
          <a:lstStyle/>
          <a:p>
            <a:pPr eaLnBrk="1" hangingPunct="1"/>
            <a:r>
              <a:rPr lang="en-US" dirty="0"/>
              <a:t>What does the licensing examiner do?</a:t>
            </a:r>
          </a:p>
        </p:txBody>
      </p:sp>
      <p:sp>
        <p:nvSpPr>
          <p:cNvPr id="27650" name="Rectangle 11"/>
          <p:cNvSpPr>
            <a:spLocks noGrp="1"/>
          </p:cNvSpPr>
          <p:nvPr>
            <p:ph type="body" idx="4294967295"/>
          </p:nvPr>
        </p:nvSpPr>
        <p:spPr>
          <a:xfrm>
            <a:off x="457200" y="1905000"/>
            <a:ext cx="8229600" cy="4648200"/>
          </a:xfrm>
        </p:spPr>
        <p:txBody>
          <a:bodyPr/>
          <a:lstStyle/>
          <a:p>
            <a:pPr eaLnBrk="1" hangingPunct="1"/>
            <a:r>
              <a:rPr lang="en-US" dirty="0"/>
              <a:t>The licensing examiner analyzes the SOA form to determine whether:</a:t>
            </a:r>
          </a:p>
          <a:p>
            <a:pPr marL="1143000" lvl="1" eaLnBrk="1" hangingPunct="1"/>
            <a:r>
              <a:rPr lang="en-US" dirty="0"/>
              <a:t>the SOA was prepared according to the rules and regulations of the </a:t>
            </a:r>
            <a:br>
              <a:rPr lang="en-US" dirty="0"/>
            </a:br>
            <a:r>
              <a:rPr lang="en-US" dirty="0"/>
              <a:t>Copyright Office, including obvious errors or omissions to be corrected before final processing; </a:t>
            </a:r>
          </a:p>
          <a:p>
            <a:pPr marL="1143000" lvl="1" eaLnBrk="1" hangingPunct="1"/>
            <a:r>
              <a:rPr lang="en-US" dirty="0"/>
              <a:t>the correct royalty and filing fees have been paid; and</a:t>
            </a:r>
          </a:p>
          <a:p>
            <a:pPr marL="1143000" lvl="1" eaLnBrk="1" hangingPunct="1"/>
            <a:r>
              <a:rPr lang="en-US" dirty="0"/>
              <a:t>the statutory time limits for filing have been met.</a:t>
            </a:r>
          </a:p>
          <a:p>
            <a:pPr eaLnBrk="1" hangingPunct="1"/>
            <a:r>
              <a:rPr lang="en-US" dirty="0"/>
              <a:t>If an examiner discovers missing or questionable information, or an incorrectly calculated royalty or filing fee, the examiner will call or write the cable system.</a:t>
            </a:r>
          </a:p>
        </p:txBody>
      </p:sp>
      <p:sp>
        <p:nvSpPr>
          <p:cNvPr id="13324" name="Rectangle 12"/>
          <p:cNvSpPr>
            <a:spLocks noChangeArrowheads="1"/>
          </p:cNvSpPr>
          <p:nvPr/>
        </p:nvSpPr>
        <p:spPr bwMode="auto">
          <a:xfrm>
            <a:off x="168275" y="1398588"/>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
        <p:nvSpPr>
          <p:cNvPr id="13327" name="AutoShape 15"/>
          <p:cNvSpPr>
            <a:spLocks noChangeArrowheads="1"/>
          </p:cNvSpPr>
          <p:nvPr/>
        </p:nvSpPr>
        <p:spPr bwMode="auto">
          <a:xfrm>
            <a:off x="1295400" y="5029200"/>
            <a:ext cx="65532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a:solidFill>
                  <a:srgbClr val="1284A8"/>
                </a:solidFill>
                <a:latin typeface="Arial" charset="0"/>
                <a:cs typeface="+mn-cs"/>
              </a:rPr>
              <a:t>Carefully review and verify information before submitting the SOA </a:t>
            </a:r>
            <a:br>
              <a:rPr lang="en-US" sz="1700" baseline="0">
                <a:solidFill>
                  <a:srgbClr val="1284A8"/>
                </a:solidFill>
                <a:latin typeface="Arial" charset="0"/>
                <a:cs typeface="+mn-cs"/>
              </a:rPr>
            </a:br>
            <a:r>
              <a:rPr lang="en-US" sz="1700" baseline="0">
                <a:solidFill>
                  <a:srgbClr val="1284A8"/>
                </a:solidFill>
                <a:latin typeface="Arial" charset="0"/>
                <a:cs typeface="+mn-cs"/>
              </a:rPr>
              <a:t>form. Interest accrues on underpayments and late payments.</a:t>
            </a:r>
          </a:p>
        </p:txBody>
      </p:sp>
      <p:sp>
        <p:nvSpPr>
          <p:cNvPr id="6" name="AutoShape 15"/>
          <p:cNvSpPr>
            <a:spLocks noChangeArrowheads="1"/>
          </p:cNvSpPr>
          <p:nvPr/>
        </p:nvSpPr>
        <p:spPr bwMode="auto">
          <a:xfrm>
            <a:off x="1295400" y="5867400"/>
            <a:ext cx="6553200" cy="6858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mn-cs"/>
              </a:rPr>
              <a:t>Note: It is the responsibility of the cable system to ensure </a:t>
            </a:r>
            <a:br>
              <a:rPr lang="en-US" sz="1700" baseline="0" dirty="0">
                <a:solidFill>
                  <a:srgbClr val="1284A8"/>
                </a:solidFill>
                <a:latin typeface="Arial" charset="0"/>
                <a:cs typeface="+mn-cs"/>
              </a:rPr>
            </a:br>
            <a:r>
              <a:rPr lang="en-US" sz="1700" baseline="0" dirty="0">
                <a:solidFill>
                  <a:srgbClr val="1284A8"/>
                </a:solidFill>
                <a:latin typeface="Arial" charset="0"/>
                <a:cs typeface="+mn-cs"/>
              </a:rPr>
              <a:t>information is correct.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barn(outVertical)">
                                      <p:cBhvr>
                                        <p:cTn id="7" dur="500"/>
                                        <p:tgtEl>
                                          <p:spTgt spid="133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5" name="Rectangle 19"/>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
        <p:nvSpPr>
          <p:cNvPr id="14358" name="AutoShape 22"/>
          <p:cNvSpPr>
            <a:spLocks noChangeArrowheads="1"/>
          </p:cNvSpPr>
          <p:nvPr/>
        </p:nvSpPr>
        <p:spPr bwMode="auto">
          <a:xfrm>
            <a:off x="1104900" y="4724400"/>
            <a:ext cx="6934200" cy="762000"/>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700" baseline="0" dirty="0">
                <a:solidFill>
                  <a:srgbClr val="1284A8"/>
                </a:solidFill>
                <a:latin typeface="Arial" charset="0"/>
                <a:cs typeface="Times New Roman" charset="0"/>
              </a:rPr>
              <a:t>If August 29 or March 1 falls on a weekend or a federal holiday</a:t>
            </a:r>
            <a:r>
              <a:rPr lang="en-US" sz="1700" baseline="0">
                <a:solidFill>
                  <a:srgbClr val="1284A8"/>
                </a:solidFill>
                <a:latin typeface="Arial" charset="0"/>
                <a:cs typeface="Times New Roman" charset="0"/>
              </a:rPr>
              <a:t>, SOAs </a:t>
            </a:r>
          </a:p>
          <a:p>
            <a:pPr>
              <a:defRPr/>
            </a:pPr>
            <a:r>
              <a:rPr lang="en-US" sz="1700" baseline="0" dirty="0">
                <a:solidFill>
                  <a:srgbClr val="1284A8"/>
                </a:solidFill>
                <a:latin typeface="Arial" charset="0"/>
                <a:cs typeface="Times New Roman" charset="0"/>
              </a:rPr>
              <a:t>and royalty and filing fees can be filed on the following business day. </a:t>
            </a:r>
            <a:endParaRPr lang="en-US" sz="1700" baseline="0" dirty="0">
              <a:solidFill>
                <a:srgbClr val="1284A8"/>
              </a:solidFill>
              <a:latin typeface="Arial" charset="0"/>
              <a:cs typeface="+mn-cs"/>
            </a:endParaRPr>
          </a:p>
        </p:txBody>
      </p:sp>
      <p:sp>
        <p:nvSpPr>
          <p:cNvPr id="29699" name="Rectangle 23"/>
          <p:cNvSpPr>
            <a:spLocks noGrp="1"/>
          </p:cNvSpPr>
          <p:nvPr>
            <p:ph type="title" idx="4294967295"/>
          </p:nvPr>
        </p:nvSpPr>
        <p:spPr>
          <a:xfrm>
            <a:off x="1600200" y="-1"/>
            <a:ext cx="7315200" cy="1406525"/>
          </a:xfrm>
        </p:spPr>
        <p:txBody>
          <a:bodyPr anchor="ctr"/>
          <a:lstStyle/>
          <a:p>
            <a:pPr eaLnBrk="1" hangingPunct="1"/>
            <a:r>
              <a:rPr lang="en-US" dirty="0"/>
              <a:t>When to file?</a:t>
            </a:r>
          </a:p>
        </p:txBody>
      </p:sp>
      <p:sp>
        <p:nvSpPr>
          <p:cNvPr id="29700" name="Rectangle 24"/>
          <p:cNvSpPr>
            <a:spLocks noGrp="1"/>
          </p:cNvSpPr>
          <p:nvPr>
            <p:ph type="body" idx="4294967295"/>
          </p:nvPr>
        </p:nvSpPr>
        <p:spPr>
          <a:xfrm>
            <a:off x="457200" y="1905000"/>
            <a:ext cx="8229600" cy="2159000"/>
          </a:xfrm>
        </p:spPr>
        <p:txBody>
          <a:bodyPr/>
          <a:lstStyle/>
          <a:p>
            <a:pPr eaLnBrk="1" hangingPunct="1"/>
            <a:r>
              <a:rPr lang="en-US" dirty="0"/>
              <a:t>Cable systems have 60 days after the close of each accounting period in which </a:t>
            </a:r>
            <a:br>
              <a:rPr lang="en-US" dirty="0"/>
            </a:br>
            <a:r>
              <a:rPr lang="en-US" dirty="0"/>
              <a:t>to file SOAs and pay royalty and filing fees. Here are the two filing dates:</a:t>
            </a:r>
          </a:p>
          <a:p>
            <a:pPr lvl="1" eaLnBrk="1" hangingPunct="1"/>
            <a:r>
              <a:rPr lang="en-US" dirty="0"/>
              <a:t>For the January–June accounting period: File between July 1 </a:t>
            </a:r>
            <a:br>
              <a:rPr lang="en-US" dirty="0"/>
            </a:br>
            <a:r>
              <a:rPr lang="en-US" dirty="0"/>
              <a:t>and August 29, inclusive;</a:t>
            </a:r>
          </a:p>
          <a:p>
            <a:pPr lvl="1" eaLnBrk="1" hangingPunct="1"/>
            <a:r>
              <a:rPr lang="en-US" dirty="0"/>
              <a:t>For the July–December accounting period: File between January 1 </a:t>
            </a:r>
            <a:br>
              <a:rPr lang="en-US" dirty="0"/>
            </a:br>
            <a:r>
              <a:rPr lang="en-US" dirty="0"/>
              <a:t>and March 1, inclusive.</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4358"/>
                                        </p:tgtEl>
                                        <p:attrNameLst>
                                          <p:attrName>style.visibility</p:attrName>
                                        </p:attrNameLst>
                                      </p:cBhvr>
                                      <p:to>
                                        <p:strVal val="visible"/>
                                      </p:to>
                                    </p:set>
                                    <p:animEffect transition="in" filter="barn(outVertical)">
                                      <p:cBhvr>
                                        <p:cTn id="7" dur="500"/>
                                        <p:tgtEl>
                                          <p:spTgt spid="14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8"/>
          <p:cNvSpPr>
            <a:spLocks noGrp="1"/>
          </p:cNvSpPr>
          <p:nvPr>
            <p:ph type="title" idx="4294967295"/>
          </p:nvPr>
        </p:nvSpPr>
        <p:spPr>
          <a:xfrm>
            <a:off x="1600200" y="-1"/>
            <a:ext cx="7315200" cy="1406525"/>
          </a:xfrm>
        </p:spPr>
        <p:txBody>
          <a:bodyPr anchor="ctr"/>
          <a:lstStyle/>
          <a:p>
            <a:pPr eaLnBrk="1" hangingPunct="1"/>
            <a:r>
              <a:rPr lang="en-US" dirty="0"/>
              <a:t>Where to file?</a:t>
            </a:r>
          </a:p>
        </p:txBody>
      </p:sp>
      <p:sp>
        <p:nvSpPr>
          <p:cNvPr id="31746" name="Rectangle 9"/>
          <p:cNvSpPr>
            <a:spLocks noGrp="1"/>
          </p:cNvSpPr>
          <p:nvPr>
            <p:ph type="body" idx="4294967295"/>
          </p:nvPr>
        </p:nvSpPr>
        <p:spPr>
          <a:xfrm>
            <a:off x="457200" y="1828800"/>
            <a:ext cx="8382000" cy="4389438"/>
          </a:xfrm>
        </p:spPr>
        <p:txBody>
          <a:bodyPr/>
          <a:lstStyle/>
          <a:p>
            <a:pPr eaLnBrk="1" hangingPunct="1">
              <a:spcAft>
                <a:spcPts val="0"/>
              </a:spcAft>
              <a:buFontTx/>
              <a:buNone/>
              <a:defRPr/>
            </a:pPr>
            <a:r>
              <a:rPr lang="en-US" dirty="0"/>
              <a:t>Electronic Submission Option: </a:t>
            </a:r>
          </a:p>
          <a:p>
            <a:pPr eaLnBrk="1" hangingPunct="1">
              <a:spcAft>
                <a:spcPts val="0"/>
              </a:spcAft>
              <a:defRPr/>
            </a:pPr>
            <a:r>
              <a:rPr lang="en-US" dirty="0"/>
              <a:t>Access the fillable Excel version of the SOA (SA1-2E Short Form) at </a:t>
            </a:r>
            <a:r>
              <a:rPr lang="en-US" dirty="0">
                <a:solidFill>
                  <a:srgbClr val="FF0000"/>
                </a:solidFill>
                <a:hlinkClick r:id="rId3"/>
              </a:rPr>
              <a:t>https://www.copyright.gov/licensing/sec_111.html</a:t>
            </a:r>
            <a:r>
              <a:rPr lang="en-US" dirty="0">
                <a:solidFill>
                  <a:srgbClr val="FF0000"/>
                </a:solidFill>
              </a:rPr>
              <a:t>. </a:t>
            </a:r>
          </a:p>
          <a:p>
            <a:pPr eaLnBrk="1" hangingPunct="1">
              <a:spcAft>
                <a:spcPts val="1200"/>
              </a:spcAft>
              <a:defRPr/>
            </a:pPr>
            <a:r>
              <a:rPr lang="en-US" dirty="0"/>
              <a:t>Fill out the required information and email the Excel file to </a:t>
            </a:r>
            <a:r>
              <a:rPr lang="en-US" dirty="0">
                <a:hlinkClick r:id="rId4"/>
              </a:rPr>
              <a:t>coplicsoa@</a:t>
            </a:r>
            <a:r>
              <a:rPr lang="en-US" dirty="0">
                <a:solidFill>
                  <a:srgbClr val="FF0000"/>
                </a:solidFill>
                <a:hlinkClick r:id="rId4"/>
              </a:rPr>
              <a:t>copyright.gov</a:t>
            </a:r>
            <a:r>
              <a:rPr lang="en-US" dirty="0"/>
              <a:t>.   </a:t>
            </a:r>
          </a:p>
          <a:p>
            <a:pPr marL="0" indent="0" eaLnBrk="1" hangingPunct="1">
              <a:spcAft>
                <a:spcPts val="0"/>
              </a:spcAft>
              <a:buNone/>
              <a:defRPr/>
            </a:pPr>
            <a:r>
              <a:rPr lang="en-US" dirty="0"/>
              <a:t>Paper Submission Option: </a:t>
            </a:r>
          </a:p>
          <a:p>
            <a:pPr eaLnBrk="1" hangingPunct="1">
              <a:spcAft>
                <a:spcPts val="0"/>
              </a:spcAft>
              <a:defRPr/>
            </a:pPr>
            <a:r>
              <a:rPr lang="en-US" dirty="0"/>
              <a:t>Access the fillable PDF version of the SOA (Paper SA1-2 Short Form) at </a:t>
            </a:r>
            <a:r>
              <a:rPr lang="en-US" dirty="0">
                <a:solidFill>
                  <a:srgbClr val="FF0000"/>
                </a:solidFill>
                <a:hlinkClick r:id="rId3"/>
              </a:rPr>
              <a:t>https://www.copyright.gov/licensing/sec_111.html</a:t>
            </a:r>
            <a:r>
              <a:rPr lang="en-US" dirty="0">
                <a:solidFill>
                  <a:srgbClr val="FF0000"/>
                </a:solidFill>
              </a:rPr>
              <a:t>. </a:t>
            </a:r>
          </a:p>
          <a:p>
            <a:pPr eaLnBrk="1" hangingPunct="1">
              <a:defRPr/>
            </a:pPr>
            <a:r>
              <a:rPr lang="en-US" dirty="0"/>
              <a:t>You can mail your submission to:</a:t>
            </a:r>
          </a:p>
          <a:p>
            <a:pPr marL="0" indent="0" eaLnBrk="1" hangingPunct="1">
              <a:lnSpc>
                <a:spcPct val="100000"/>
              </a:lnSpc>
              <a:spcAft>
                <a:spcPts val="0"/>
              </a:spcAft>
              <a:buNone/>
              <a:defRPr/>
            </a:pPr>
            <a:r>
              <a:rPr lang="en-US" dirty="0"/>
              <a:t>		Library of Congress</a:t>
            </a:r>
            <a:br>
              <a:rPr lang="en-US" dirty="0"/>
            </a:br>
            <a:r>
              <a:rPr lang="en-US" dirty="0"/>
              <a:t>		Copyright Office-LD</a:t>
            </a:r>
            <a:br>
              <a:rPr lang="en-US" dirty="0"/>
            </a:br>
            <a:r>
              <a:rPr lang="en-US" dirty="0"/>
              <a:t>		101 Independence Avenue SE</a:t>
            </a:r>
            <a:br>
              <a:rPr lang="en-US" dirty="0"/>
            </a:br>
            <a:r>
              <a:rPr lang="en-US" dirty="0"/>
              <a:t>		Washington, DC 20557-6400</a:t>
            </a:r>
          </a:p>
          <a:p>
            <a:pPr eaLnBrk="1" hangingPunct="1">
              <a:lnSpc>
                <a:spcPct val="150000"/>
              </a:lnSpc>
              <a:defRPr/>
            </a:pPr>
            <a:r>
              <a:rPr lang="en-US" dirty="0"/>
              <a:t>Or you can deliver your submission in person to Room LM-401 at the above address.</a:t>
            </a:r>
          </a:p>
        </p:txBody>
      </p:sp>
      <p:sp>
        <p:nvSpPr>
          <p:cNvPr id="15371" name="Rectangle 11"/>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
        <p:nvSpPr>
          <p:cNvPr id="6" name="AutoShape 12"/>
          <p:cNvSpPr>
            <a:spLocks noChangeArrowheads="1"/>
          </p:cNvSpPr>
          <p:nvPr/>
        </p:nvSpPr>
        <p:spPr bwMode="auto">
          <a:xfrm>
            <a:off x="822253" y="6248400"/>
            <a:ext cx="7559820" cy="385618"/>
          </a:xfrm>
          <a:prstGeom prst="roundRect">
            <a:avLst>
              <a:gd name="adj" fmla="val 16667"/>
            </a:avLst>
          </a:prstGeom>
          <a:solidFill>
            <a:schemeClr val="bg1"/>
          </a:solidFill>
          <a:ln w="38100">
            <a:solidFill>
              <a:srgbClr val="FF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1700" baseline="0" dirty="0">
                <a:solidFill>
                  <a:srgbClr val="1284A8"/>
                </a:solidFill>
                <a:latin typeface="Arial" charset="0"/>
                <a:cs typeface="Times New Roman" charset="0"/>
              </a:rPr>
              <a:t>For further information, call (202) 707-8150 or email </a:t>
            </a:r>
            <a:r>
              <a:rPr lang="en-US" sz="1700" baseline="0" dirty="0">
                <a:solidFill>
                  <a:srgbClr val="FF0000"/>
                </a:solidFill>
                <a:latin typeface="Arial" charset="0"/>
                <a:cs typeface="Times New Roman" charset="0"/>
                <a:hlinkClick r:id="rId5"/>
              </a:rPr>
              <a:t>licensing@copyright.gov</a:t>
            </a:r>
            <a:r>
              <a:rPr lang="en-US" sz="1700" baseline="0" dirty="0">
                <a:solidFill>
                  <a:srgbClr val="FF0000"/>
                </a:solidFill>
                <a:latin typeface="Arial" charset="0"/>
                <a:cs typeface="Times New Roman" charset="0"/>
              </a:rPr>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5"/>
          <p:cNvSpPr>
            <a:spLocks noGrp="1"/>
          </p:cNvSpPr>
          <p:nvPr>
            <p:ph type="title"/>
          </p:nvPr>
        </p:nvSpPr>
        <p:spPr>
          <a:xfrm>
            <a:off x="1600200" y="-1"/>
            <a:ext cx="7315200" cy="1406525"/>
          </a:xfrm>
        </p:spPr>
        <p:txBody>
          <a:bodyPr anchor="ctr"/>
          <a:lstStyle/>
          <a:p>
            <a:pPr eaLnBrk="1" hangingPunct="1"/>
            <a:r>
              <a:rPr lang="en-US" dirty="0"/>
              <a:t>Filing Fee</a:t>
            </a:r>
          </a:p>
        </p:txBody>
      </p:sp>
      <p:sp>
        <p:nvSpPr>
          <p:cNvPr id="351238" name="Rectangle 6"/>
          <p:cNvSpPr>
            <a:spLocks noGrp="1"/>
          </p:cNvSpPr>
          <p:nvPr>
            <p:ph type="body" sz="half" idx="1"/>
          </p:nvPr>
        </p:nvSpPr>
        <p:spPr>
          <a:xfrm>
            <a:off x="457200" y="1905000"/>
            <a:ext cx="8382000" cy="4876800"/>
          </a:xfrm>
        </p:spPr>
        <p:txBody>
          <a:bodyPr/>
          <a:lstStyle/>
          <a:p>
            <a:pPr eaLnBrk="1" hangingPunct="1">
              <a:lnSpc>
                <a:spcPct val="106000"/>
              </a:lnSpc>
              <a:buFont typeface="Arial"/>
              <a:buChar char="•"/>
              <a:defRPr/>
            </a:pPr>
            <a:r>
              <a:rPr lang="en-US" dirty="0">
                <a:cs typeface="+mn-cs"/>
              </a:rPr>
              <a:t>Effective January 1, 2014, pursuant to the Satellite Television Extension and Localism Act of 2010 (STELA), which granted authority to the Copyright Office to establish fees </a:t>
            </a:r>
            <a:br>
              <a:rPr lang="en-US" dirty="0">
                <a:cs typeface="+mn-cs"/>
              </a:rPr>
            </a:br>
            <a:r>
              <a:rPr lang="en-US" dirty="0">
                <a:cs typeface="+mn-cs"/>
              </a:rPr>
              <a:t>for the filing of statements of account (SOAs) under the section 111, 119, and 122 statutory licenses, the Office now assesses filing fees for ALL SOAs for current, past, </a:t>
            </a:r>
            <a:br>
              <a:rPr lang="en-US" dirty="0">
                <a:cs typeface="+mn-cs"/>
              </a:rPr>
            </a:br>
            <a:r>
              <a:rPr lang="en-US" dirty="0">
                <a:cs typeface="+mn-cs"/>
              </a:rPr>
              <a:t>and future</a:t>
            </a:r>
            <a:r>
              <a:rPr lang="en-US" sz="1400" dirty="0">
                <a:cs typeface="+mn-cs"/>
              </a:rPr>
              <a:t> </a:t>
            </a:r>
            <a:r>
              <a:rPr lang="en-US" dirty="0">
                <a:cs typeface="+mn-cs"/>
              </a:rPr>
              <a:t>accounting periods.</a:t>
            </a:r>
            <a:r>
              <a:rPr lang="en-US" sz="1400" dirty="0">
                <a:cs typeface="+mn-cs"/>
              </a:rPr>
              <a:t> </a:t>
            </a:r>
            <a:r>
              <a:rPr lang="en-US" dirty="0">
                <a:cs typeface="+mn-cs"/>
              </a:rPr>
              <a:t>Licensing Division filing fees: </a:t>
            </a:r>
          </a:p>
          <a:p>
            <a:pPr lvl="1" eaLnBrk="1" hangingPunct="1">
              <a:lnSpc>
                <a:spcPct val="106000"/>
              </a:lnSpc>
              <a:buFont typeface="Arial"/>
              <a:buChar char="•"/>
              <a:defRPr/>
            </a:pPr>
            <a:r>
              <a:rPr lang="en-US" dirty="0">
                <a:solidFill>
                  <a:srgbClr val="666666"/>
                </a:solidFill>
                <a:cs typeface="+mn-cs"/>
              </a:rPr>
              <a:t>Cable SA-1: $15</a:t>
            </a:r>
          </a:p>
          <a:p>
            <a:pPr lvl="1" eaLnBrk="1" hangingPunct="1">
              <a:lnSpc>
                <a:spcPct val="106000"/>
              </a:lnSpc>
              <a:buFont typeface="Arial"/>
              <a:buChar char="•"/>
              <a:defRPr/>
            </a:pPr>
            <a:r>
              <a:rPr lang="en-US" dirty="0">
                <a:solidFill>
                  <a:srgbClr val="666666"/>
                </a:solidFill>
                <a:cs typeface="+mn-cs"/>
              </a:rPr>
              <a:t>Cable SA-2: $20</a:t>
            </a:r>
          </a:p>
          <a:p>
            <a:pPr eaLnBrk="1" hangingPunct="1">
              <a:lnSpc>
                <a:spcPct val="106000"/>
              </a:lnSpc>
              <a:buFont typeface="Arial"/>
              <a:buChar char="•"/>
              <a:defRPr/>
            </a:pPr>
            <a:r>
              <a:rPr lang="en-US" dirty="0">
                <a:cs typeface="+mn-cs"/>
              </a:rPr>
              <a:t>For details, see the </a:t>
            </a:r>
            <a:r>
              <a:rPr lang="en-US" i="1" dirty="0">
                <a:cs typeface="+mn-cs"/>
              </a:rPr>
              <a:t>Federal Register</a:t>
            </a:r>
            <a:r>
              <a:rPr lang="en-US" dirty="0">
                <a:cs typeface="+mn-cs"/>
              </a:rPr>
              <a:t>, November 29, 2013 (78 FR 71498). Please be advised that the filing fee is deducted </a:t>
            </a:r>
            <a:r>
              <a:rPr lang="en-US" i="1" dirty="0">
                <a:cs typeface="+mn-cs"/>
              </a:rPr>
              <a:t>before</a:t>
            </a:r>
            <a:r>
              <a:rPr lang="en-US" dirty="0">
                <a:cs typeface="+mn-cs"/>
              </a:rPr>
              <a:t> the royalty payment is credited; thus the omission of the appropriate filing fee will result in an underpayment of royalties. Please remit the royalty and filing fee in one EFT payment.</a:t>
            </a:r>
          </a:p>
          <a:p>
            <a:pPr marL="0" indent="0" eaLnBrk="1" hangingPunct="1">
              <a:lnSpc>
                <a:spcPct val="106000"/>
              </a:lnSpc>
              <a:buFont typeface="Times" charset="0"/>
              <a:buNone/>
              <a:defRPr/>
            </a:pPr>
            <a:r>
              <a:rPr lang="en-US" b="1" dirty="0">
                <a:solidFill>
                  <a:srgbClr val="1284A8"/>
                </a:solidFill>
                <a:cs typeface="+mn-cs"/>
              </a:rPr>
              <a:t>Note: </a:t>
            </a:r>
            <a:r>
              <a:rPr lang="en-US" dirty="0">
                <a:cs typeface="+mn-cs"/>
              </a:rPr>
              <a:t>Congress passed the STELA Reauthorization Act of 2014 (STELARA), which the president signed into law on December 4, 2014, as Public Law 113-200. Read the law at </a:t>
            </a:r>
            <a:r>
              <a:rPr lang="en-US" u="sng" dirty="0">
                <a:solidFill>
                  <a:srgbClr val="1284A8"/>
                </a:solidFill>
                <a:cs typeface="+mn-cs"/>
                <a:hlinkClick r:id="rId3"/>
              </a:rPr>
              <a:t>http://copyright.gov/legislation/pl113-200.pdf</a:t>
            </a:r>
            <a:r>
              <a:rPr lang="en-US" dirty="0">
                <a:cs typeface="+mn-cs"/>
              </a:rPr>
              <a:t>. For more information on this law (H.R. 5728), visit the FAQ page on the Copyright Office website at </a:t>
            </a:r>
            <a:r>
              <a:rPr lang="en-US" u="sng" dirty="0">
                <a:solidFill>
                  <a:srgbClr val="1284A8"/>
                </a:solidFill>
                <a:cs typeface="+mn-cs"/>
                <a:hlinkClick r:id="rId4"/>
              </a:rPr>
              <a:t>http://copyright.gov/licensing/stelara.html</a:t>
            </a:r>
            <a:r>
              <a:rPr lang="en-US" dirty="0">
                <a:cs typeface="+mn-cs"/>
              </a:rPr>
              <a:t>.</a:t>
            </a:r>
          </a:p>
        </p:txBody>
      </p:sp>
      <p:sp>
        <p:nvSpPr>
          <p:cNvPr id="4" name="Rectangle 19"/>
          <p:cNvSpPr>
            <a:spLocks noChangeArrowheads="1"/>
          </p:cNvSpPr>
          <p:nvPr/>
        </p:nvSpPr>
        <p:spPr bwMode="auto">
          <a:xfrm>
            <a:off x="182563" y="1406525"/>
            <a:ext cx="883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1000" b="1" baseline="0" dirty="0">
                <a:solidFill>
                  <a:schemeClr val="hlink"/>
                </a:solidFill>
                <a:latin typeface="Arial" charset="0"/>
                <a:cs typeface="+mn-cs"/>
              </a:rPr>
              <a:t>Getting Started</a:t>
            </a:r>
            <a:r>
              <a:rPr lang="en-US" sz="1000" baseline="0" dirty="0">
                <a:solidFill>
                  <a:srgbClr val="666666"/>
                </a:solidFill>
                <a:latin typeface="Arial" charset="0"/>
                <a:cs typeface="+mn-cs"/>
              </a:rPr>
              <a:t> &gt; Account Info &gt; Revenues &gt; Fees &gt; Certification &gt; Interest &gt; Contact</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F8733"/>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COPG501:Applications:Microsoft Office 2004:Templates:Presentations:Designs:Blank Presentation</Template>
  <TotalTime>10587</TotalTime>
  <Words>3103</Words>
  <Application>Microsoft Macintosh PowerPoint</Application>
  <PresentationFormat>On-screen Show (4:3)</PresentationFormat>
  <Paragraphs>193</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Arial Black</vt:lpstr>
      <vt:lpstr>Calibri</vt:lpstr>
      <vt:lpstr>Georgia</vt:lpstr>
      <vt:lpstr>Helvetica-Bold</vt:lpstr>
      <vt:lpstr>Times</vt:lpstr>
      <vt:lpstr>Times New Roman</vt:lpstr>
      <vt:lpstr>Wingdings 2</vt:lpstr>
      <vt:lpstr>Flow</vt:lpstr>
      <vt:lpstr>A Complete Guide to Cable Statements of Account</vt:lpstr>
      <vt:lpstr>What is the statutory license for cable systems?</vt:lpstr>
      <vt:lpstr>What is a cable system?</vt:lpstr>
      <vt:lpstr>What are the conditions for  using the statutory license?</vt:lpstr>
      <vt:lpstr>Why file an SOA? </vt:lpstr>
      <vt:lpstr>What does the licensing examiner do?</vt:lpstr>
      <vt:lpstr>When to file?</vt:lpstr>
      <vt:lpstr>Where to file?</vt:lpstr>
      <vt:lpstr>Filing Fee</vt:lpstr>
      <vt:lpstr>How to file an SOA</vt:lpstr>
      <vt:lpstr>Can SOAs be amended?</vt:lpstr>
      <vt:lpstr>Space A: Accounting Period</vt:lpstr>
      <vt:lpstr>Space B: Owner</vt:lpstr>
      <vt:lpstr>Space C: System</vt:lpstr>
      <vt:lpstr>Space D: Area Served</vt:lpstr>
      <vt:lpstr>Space E: Secondary Transmission Service  </vt:lpstr>
      <vt:lpstr>Space F: Services Other Than  Secondary Transmissions   </vt:lpstr>
      <vt:lpstr>Space G: Primary Transmitters</vt:lpstr>
      <vt:lpstr>Space H: Primary Transmitters </vt:lpstr>
      <vt:lpstr>Space I: Substitute Carriage</vt:lpstr>
      <vt:lpstr>Space K: Gross Receipts</vt:lpstr>
      <vt:lpstr>Space L: Copyright Royalty and Filing Fees</vt:lpstr>
      <vt:lpstr>Space L: Block 1</vt:lpstr>
      <vt:lpstr>Space L: Block 2</vt:lpstr>
      <vt:lpstr>Space L: Block 3</vt:lpstr>
      <vt:lpstr>Space M: Channels</vt:lpstr>
      <vt:lpstr>Space N: Contact</vt:lpstr>
      <vt:lpstr>Space O: Certification </vt:lpstr>
      <vt:lpstr>Space P: Special Statement Concerning Gross Receipts Exclusions</vt:lpstr>
      <vt:lpstr>Space Q: Interest Assessment </vt:lpstr>
      <vt:lpstr> </vt:lpstr>
    </vt:vector>
  </TitlesOfParts>
  <Company>LOC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Welcome  to the Online Cable  Statement of Account  Tutorial   A Complete Guide to Cable Statements of Account  (SOA)</dc:title>
  <dc:creator>tmau</dc:creator>
  <cp:lastModifiedBy>Stan Murgolo</cp:lastModifiedBy>
  <cp:revision>341</cp:revision>
  <cp:lastPrinted>2018-03-15T19:35:06Z</cp:lastPrinted>
  <dcterms:created xsi:type="dcterms:W3CDTF">2008-10-28T15:05:53Z</dcterms:created>
  <dcterms:modified xsi:type="dcterms:W3CDTF">2020-05-19T22:02:20Z</dcterms:modified>
</cp:coreProperties>
</file>