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53" r:id="rId2"/>
  </p:sldMasterIdLst>
  <p:notesMasterIdLst>
    <p:notesMasterId r:id="rId54"/>
  </p:notesMasterIdLst>
  <p:handoutMasterIdLst>
    <p:handoutMasterId r:id="rId55"/>
  </p:handoutMasterIdLst>
  <p:sldIdLst>
    <p:sldId id="318" r:id="rId3"/>
    <p:sldId id="261" r:id="rId4"/>
    <p:sldId id="319" r:id="rId5"/>
    <p:sldId id="322" r:id="rId6"/>
    <p:sldId id="257" r:id="rId7"/>
    <p:sldId id="267" r:id="rId8"/>
    <p:sldId id="313" r:id="rId9"/>
    <p:sldId id="314" r:id="rId10"/>
    <p:sldId id="323" r:id="rId11"/>
    <p:sldId id="328" r:id="rId12"/>
    <p:sldId id="321" r:id="rId13"/>
    <p:sldId id="268" r:id="rId14"/>
    <p:sldId id="307" r:id="rId15"/>
    <p:sldId id="270" r:id="rId16"/>
    <p:sldId id="271" r:id="rId17"/>
    <p:sldId id="272" r:id="rId18"/>
    <p:sldId id="276" r:id="rId19"/>
    <p:sldId id="279" r:id="rId20"/>
    <p:sldId id="281" r:id="rId21"/>
    <p:sldId id="324" r:id="rId22"/>
    <p:sldId id="285" r:id="rId23"/>
    <p:sldId id="326" r:id="rId24"/>
    <p:sldId id="291" r:id="rId25"/>
    <p:sldId id="315" r:id="rId26"/>
    <p:sldId id="316" r:id="rId27"/>
    <p:sldId id="293" r:id="rId28"/>
    <p:sldId id="327" r:id="rId29"/>
    <p:sldId id="288" r:id="rId30"/>
    <p:sldId id="289" r:id="rId31"/>
    <p:sldId id="283" r:id="rId32"/>
    <p:sldId id="300" r:id="rId33"/>
    <p:sldId id="301" r:id="rId34"/>
    <p:sldId id="302"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4" r:id="rId50"/>
    <p:sldId id="343" r:id="rId51"/>
    <p:sldId id="345" r:id="rId52"/>
    <p:sldId id="311" r:id="rId53"/>
  </p:sldIdLst>
  <p:sldSz cx="9144000" cy="6858000" type="screen4x3"/>
  <p:notesSz cx="7010400" cy="9296400"/>
  <p:defaultTextStyle>
    <a:defPPr>
      <a:defRPr lang="en-US"/>
    </a:defPPr>
    <a:lvl1pPr algn="l" rtl="0" fontAlgn="base">
      <a:spcBef>
        <a:spcPct val="0"/>
      </a:spcBef>
      <a:spcAft>
        <a:spcPct val="0"/>
      </a:spcAft>
      <a:defRPr sz="2400" kern="1200" baseline="-250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baseline="-250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baseline="-250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baseline="-250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baseline="-250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baseline="-250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baseline="-250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baseline="-250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baseline="-250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showScrollbar="0"/>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DDDD"/>
    <a:srgbClr val="1284A8"/>
    <a:srgbClr val="666666"/>
    <a:srgbClr val="4C4C4C"/>
    <a:srgbClr val="535353"/>
    <a:srgbClr val="333333"/>
    <a:srgbClr val="33C6F4"/>
    <a:srgbClr val="EA8000"/>
    <a:srgbClr val="FF8000"/>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94"/>
  </p:normalViewPr>
  <p:slideViewPr>
    <p:cSldViewPr>
      <p:cViewPr varScale="1">
        <p:scale>
          <a:sx n="121" d="100"/>
          <a:sy n="121" d="100"/>
        </p:scale>
        <p:origin x="19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baseline="0">
                <a:latin typeface="Times New Roman" pitchFamily="18" charset="0"/>
                <a:ea typeface="+mn-ea"/>
                <a:cs typeface="+mn-cs"/>
              </a:defRPr>
            </a:lvl1pPr>
          </a:lstStyle>
          <a:p>
            <a:pPr>
              <a:defRPr/>
            </a:pPr>
            <a:endParaRPr lang="en-US"/>
          </a:p>
        </p:txBody>
      </p:sp>
      <p:sp>
        <p:nvSpPr>
          <p:cNvPr id="49155"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baseline="0">
                <a:latin typeface="Times New Roman" pitchFamily="18" charset="0"/>
                <a:ea typeface="+mn-ea"/>
                <a:cs typeface="+mn-cs"/>
              </a:defRPr>
            </a:lvl1pPr>
          </a:lstStyle>
          <a:p>
            <a:pPr>
              <a:defRPr/>
            </a:pPr>
            <a:endParaRPr lang="en-US"/>
          </a:p>
        </p:txBody>
      </p:sp>
      <p:sp>
        <p:nvSpPr>
          <p:cNvPr id="49156"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baseline="0">
                <a:latin typeface="Times New Roman" pitchFamily="18" charset="0"/>
                <a:ea typeface="+mn-ea"/>
                <a:cs typeface="+mn-cs"/>
              </a:defRPr>
            </a:lvl1pPr>
          </a:lstStyle>
          <a:p>
            <a:pPr>
              <a:defRPr/>
            </a:pPr>
            <a:endParaRPr lang="en-US"/>
          </a:p>
        </p:txBody>
      </p:sp>
      <p:sp>
        <p:nvSpPr>
          <p:cNvPr id="49157"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baseline="0" smtClean="0">
                <a:cs typeface="+mn-cs"/>
              </a:defRPr>
            </a:lvl1pPr>
          </a:lstStyle>
          <a:p>
            <a:pPr>
              <a:defRPr/>
            </a:pPr>
            <a:fld id="{E8D071D2-A166-D34C-BCD7-B5038D861690}" type="slidenum">
              <a:rPr lang="en-US"/>
              <a:pPr>
                <a:defRPr/>
              </a:pPr>
              <a:t>‹#›</a:t>
            </a:fld>
            <a:endParaRPr lang="en-US"/>
          </a:p>
        </p:txBody>
      </p:sp>
    </p:spTree>
    <p:extLst>
      <p:ext uri="{BB962C8B-B14F-4D97-AF65-F5344CB8AC3E}">
        <p14:creationId xmlns:p14="http://schemas.microsoft.com/office/powerpoint/2010/main" val="413108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a:defRPr sz="1200" baseline="0" smtClean="0">
                <a:cs typeface="+mn-cs"/>
              </a:defRPr>
            </a:lvl1pPr>
          </a:lstStyle>
          <a:p>
            <a:pPr>
              <a:defRPr/>
            </a:pPr>
            <a:endParaRPr lang="en-US"/>
          </a:p>
        </p:txBody>
      </p:sp>
      <p:sp>
        <p:nvSpPr>
          <p:cNvPr id="75779" name="Rectangle 3"/>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a:defRPr sz="1200" baseline="0" smtClean="0">
                <a:cs typeface="+mn-cs"/>
              </a:defRPr>
            </a:lvl1pPr>
          </a:lstStyle>
          <a:p>
            <a:pPr>
              <a:defRPr/>
            </a:pPr>
            <a:fld id="{AC8627CB-4870-D34A-BAE5-A34FAA561552}" type="datetimeFigureOut">
              <a:rPr lang="en-US"/>
              <a:pPr>
                <a:defRPr/>
              </a:pPr>
              <a:t>5/19/20</a:t>
            </a:fld>
            <a:endParaRPr lang="en-US"/>
          </a:p>
        </p:txBody>
      </p:sp>
      <p:sp>
        <p:nvSpPr>
          <p:cNvPr id="7578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5781" name="Rectangle 5"/>
          <p:cNvSpPr>
            <a:spLocks noGrp="1" noChangeArrowheads="1"/>
          </p:cNvSpPr>
          <p:nvPr>
            <p:ph type="body" sz="quarter" idx="3"/>
          </p:nvPr>
        </p:nvSpPr>
        <p:spPr bwMode="auto">
          <a:xfrm>
            <a:off x="934720" y="4415790"/>
            <a:ext cx="514096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5782" name="Rectangle 6"/>
          <p:cNvSpPr>
            <a:spLocks noGrp="1" noChangeArrowheads="1"/>
          </p:cNvSpPr>
          <p:nvPr>
            <p:ph type="ftr" sz="quarter" idx="4"/>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a:defRPr sz="1200" baseline="0" smtClean="0">
                <a:cs typeface="+mn-cs"/>
              </a:defRPr>
            </a:lvl1pPr>
          </a:lstStyle>
          <a:p>
            <a:pPr>
              <a:defRPr/>
            </a:pPr>
            <a:endParaRPr lang="en-US"/>
          </a:p>
        </p:txBody>
      </p:sp>
      <p:sp>
        <p:nvSpPr>
          <p:cNvPr id="75783" name="Rectangle 7"/>
          <p:cNvSpPr>
            <a:spLocks noGrp="1" noChangeArrowheads="1"/>
          </p:cNvSpPr>
          <p:nvPr>
            <p:ph type="sldNum" sz="quarter" idx="5"/>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a:defRPr sz="1200" baseline="0" smtClean="0">
                <a:cs typeface="+mn-cs"/>
              </a:defRPr>
            </a:lvl1pPr>
          </a:lstStyle>
          <a:p>
            <a:pPr>
              <a:defRPr/>
            </a:pPr>
            <a:fld id="{83308EA6-07AB-D84B-845B-605BDB33DBFE}" type="slidenum">
              <a:rPr lang="en-US"/>
              <a:pPr>
                <a:defRPr/>
              </a:pPr>
              <a:t>‹#›</a:t>
            </a:fld>
            <a:endParaRPr lang="en-US"/>
          </a:p>
        </p:txBody>
      </p:sp>
    </p:spTree>
    <p:extLst>
      <p:ext uri="{BB962C8B-B14F-4D97-AF65-F5344CB8AC3E}">
        <p14:creationId xmlns:p14="http://schemas.microsoft.com/office/powerpoint/2010/main" val="353654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9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11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08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9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09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05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16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09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8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2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smtClean="0"/>
            </a:lvl1pPr>
          </a:lstStyle>
          <a:p>
            <a:pPr>
              <a:defRPr/>
            </a:pPr>
            <a:fld id="{A1B662D8-C3CD-7349-B478-F7A5462FC395}" type="slidenum">
              <a:rPr lang="en-US"/>
              <a:pPr>
                <a:defRPr/>
              </a:pPr>
              <a:t>‹#›</a:t>
            </a:fld>
            <a:endParaRPr lang="en-US"/>
          </a:p>
        </p:txBody>
      </p:sp>
      <p:sp>
        <p:nvSpPr>
          <p:cNvPr id="7" name="Text Placeholder 29"/>
          <p:cNvSpPr>
            <a:spLocks noGrp="1"/>
          </p:cNvSpPr>
          <p:nvPr>
            <p:ph idx="1"/>
          </p:nvPr>
        </p:nvSpPr>
        <p:spPr bwMode="auto">
          <a:xfrm>
            <a:off x="457200" y="1905000"/>
            <a:ext cx="82296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8"/>
          <p:cNvSpPr>
            <a:spLocks noGrp="1"/>
          </p:cNvSpPr>
          <p:nvPr>
            <p:ph type="title"/>
          </p:nvPr>
        </p:nvSpPr>
        <p:spPr bwMode="auto">
          <a:xfrm>
            <a:off x="1600200" y="152400"/>
            <a:ext cx="731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8161598"/>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smtClean="0"/>
            </a:lvl1pPr>
          </a:lstStyle>
          <a:p>
            <a:pPr>
              <a:defRPr/>
            </a:pPr>
            <a:fld id="{206EADC1-518C-B744-A5EC-606037238D44}" type="slidenum">
              <a:rPr lang="en-US"/>
              <a:pPr>
                <a:defRPr/>
              </a:pPr>
              <a:t>‹#›</a:t>
            </a:fld>
            <a:endParaRPr lang="en-US"/>
          </a:p>
        </p:txBody>
      </p:sp>
    </p:spTree>
    <p:extLst>
      <p:ext uri="{BB962C8B-B14F-4D97-AF65-F5344CB8AC3E}">
        <p14:creationId xmlns:p14="http://schemas.microsoft.com/office/powerpoint/2010/main" val="3719626041"/>
      </p:ext>
    </p:extLst>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315200" cy="8382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8229600" cy="211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175125"/>
            <a:ext cx="8229600" cy="211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D29C352-5ACC-044B-994E-7810761CBC34}" type="slidenum">
              <a:rPr lang="en-US"/>
              <a:pPr>
                <a:defRPr/>
              </a:pPr>
              <a:t>‹#›</a:t>
            </a:fld>
            <a:endParaRPr lang="en-US"/>
          </a:p>
        </p:txBody>
      </p:sp>
    </p:spTree>
    <p:extLst>
      <p:ext uri="{BB962C8B-B14F-4D97-AF65-F5344CB8AC3E}">
        <p14:creationId xmlns:p14="http://schemas.microsoft.com/office/powerpoint/2010/main" val="281737045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7AF6C5-F43D-154E-A7A8-6EB8E93D7F58}"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261486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7AF6C5-F43D-154E-A7A8-6EB8E93D7F58}"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1710624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7AF6C5-F43D-154E-A7A8-6EB8E93D7F58}"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1366111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7AF6C5-F43D-154E-A7A8-6EB8E93D7F58}" type="datetimeFigureOut">
              <a:rPr lang="en-US" smtClean="0"/>
              <a:t>5/19/20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290083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7AF6C5-F43D-154E-A7A8-6EB8E93D7F58}" type="datetimeFigureOut">
              <a:rPr lang="en-US" smtClean="0"/>
              <a:t>5/19/20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276310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7AF6C5-F43D-154E-A7A8-6EB8E93D7F58}" type="datetimeFigureOut">
              <a:rPr lang="en-US" smtClean="0"/>
              <a:t>5/19/20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2893569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AF6C5-F43D-154E-A7A8-6EB8E93D7F58}" type="datetimeFigureOut">
              <a:rPr lang="en-US" smtClean="0"/>
              <a:t>5/19/20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34368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7AF6C5-F43D-154E-A7A8-6EB8E93D7F58}" type="datetimeFigureOut">
              <a:rPr lang="en-US" smtClean="0"/>
              <a:t>5/19/20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423067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585A"/>
        </a:solidFill>
        <a:effectLst/>
      </p:bgPr>
    </p:bg>
    <p:spTree>
      <p:nvGrpSpPr>
        <p:cNvPr id="1" name=""/>
        <p:cNvGrpSpPr/>
        <p:nvPr/>
      </p:nvGrpSpPr>
      <p:grpSpPr>
        <a:xfrm>
          <a:off x="0" y="0"/>
          <a:ext cx="0" cy="0"/>
          <a:chOff x="0" y="0"/>
          <a:chExt cx="0" cy="0"/>
        </a:xfrm>
      </p:grpSpPr>
      <p:sp>
        <p:nvSpPr>
          <p:cNvPr id="3" name="Text Box 15"/>
          <p:cNvSpPr txBox="1">
            <a:spLocks noChangeArrowheads="1"/>
          </p:cNvSpPr>
          <p:nvPr userDrawn="1"/>
        </p:nvSpPr>
        <p:spPr bwMode="auto">
          <a:xfrm>
            <a:off x="1600200" y="73025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baseline="0">
                <a:solidFill>
                  <a:srgbClr val="333333"/>
                </a:solidFill>
                <a:latin typeface="Arial" charset="0"/>
                <a:cs typeface="+mn-cs"/>
              </a:rPr>
              <a:t>Subhead text</a:t>
            </a:r>
            <a:endParaRPr lang="en-US" sz="1600" baseline="0">
              <a:solidFill>
                <a:schemeClr val="bg1"/>
              </a:solidFill>
              <a:latin typeface="Arial" charset="0"/>
              <a:cs typeface="+mn-cs"/>
            </a:endParaRPr>
          </a:p>
        </p:txBody>
      </p:sp>
      <p:sp>
        <p:nvSpPr>
          <p:cNvPr id="193546" name="Text Placeholder 29"/>
          <p:cNvSpPr>
            <a:spLocks noGrp="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Date Placeholder 9"/>
          <p:cNvSpPr>
            <a:spLocks noGrp="1"/>
          </p:cNvSpPr>
          <p:nvPr>
            <p:ph type="dt" sz="half" idx="10"/>
          </p:nvPr>
        </p:nvSpPr>
        <p:spPr>
          <a:xfrm>
            <a:off x="685800" y="6248400"/>
            <a:ext cx="1905000" cy="457200"/>
          </a:xfrm>
        </p:spPr>
        <p:txBody>
          <a:bodyPr/>
          <a:lstStyle>
            <a:lvl1pPr algn="l" eaLnBrk="1" latinLnBrk="0" hangingPunct="1">
              <a:defRPr kumimoji="0" sz="1200">
                <a:solidFill>
                  <a:schemeClr val="tx2">
                    <a:shade val="90000"/>
                  </a:schemeClr>
                </a:solidFill>
              </a:defRPr>
            </a:lvl1pPr>
          </a:lstStyle>
          <a:p>
            <a:pPr>
              <a:defRPr/>
            </a:pPr>
            <a:endParaRPr lang="en-US"/>
          </a:p>
        </p:txBody>
      </p:sp>
      <p:sp>
        <p:nvSpPr>
          <p:cNvPr id="5" name="Footer Placeholder 21"/>
          <p:cNvSpPr>
            <a:spLocks noGrp="1"/>
          </p:cNvSpPr>
          <p:nvPr>
            <p:ph type="ftr" sz="quarter" idx="11"/>
          </p:nvPr>
        </p:nvSpPr>
        <p:spPr>
          <a:xfrm>
            <a:off x="3124200" y="6248400"/>
            <a:ext cx="2895600" cy="457200"/>
          </a:xfrm>
        </p:spPr>
        <p:txBody>
          <a:bodyPr/>
          <a:lstStyle>
            <a:lvl1pPr algn="l" eaLnBrk="1" latinLnBrk="0" hangingPunct="1">
              <a:defRPr kumimoji="0" sz="1200">
                <a:solidFill>
                  <a:schemeClr val="tx2">
                    <a:shade val="90000"/>
                  </a:schemeClr>
                </a:solidFill>
              </a:defRPr>
            </a:lvl1pPr>
          </a:lstStyle>
          <a:p>
            <a:pPr>
              <a:defRPr/>
            </a:pPr>
            <a:endParaRPr lang="en-US"/>
          </a:p>
        </p:txBody>
      </p:sp>
      <p:sp>
        <p:nvSpPr>
          <p:cNvPr id="6" name="Slide Number Placeholder 17"/>
          <p:cNvSpPr>
            <a:spLocks noGrp="1"/>
          </p:cNvSpPr>
          <p:nvPr>
            <p:ph type="sldNum" sz="quarter" idx="12"/>
          </p:nvPr>
        </p:nvSpPr>
        <p:spPr>
          <a:xfrm>
            <a:off x="6553200" y="6248400"/>
            <a:ext cx="1905000" cy="457200"/>
          </a:xfrm>
        </p:spPr>
        <p:txBody>
          <a:bodyPr/>
          <a:lstStyle>
            <a:lvl1pPr>
              <a:defRPr smtClean="0"/>
            </a:lvl1pPr>
          </a:lstStyle>
          <a:p>
            <a:pPr>
              <a:defRPr/>
            </a:pPr>
            <a:fld id="{487C5CC4-DB2A-004D-B3BD-851A9E6CEB3C}" type="slidenum">
              <a:rPr lang="en-US"/>
              <a:pPr>
                <a:defRPr/>
              </a:pPr>
              <a:t>‹#›</a:t>
            </a:fld>
            <a:endParaRPr lang="en-US"/>
          </a:p>
        </p:txBody>
      </p:sp>
    </p:spTree>
    <p:extLst>
      <p:ext uri="{BB962C8B-B14F-4D97-AF65-F5344CB8AC3E}">
        <p14:creationId xmlns:p14="http://schemas.microsoft.com/office/powerpoint/2010/main" val="146146975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7AF6C5-F43D-154E-A7A8-6EB8E93D7F58}" type="datetimeFigureOut">
              <a:rPr lang="en-US" smtClean="0"/>
              <a:t>5/19/20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1465381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7AF6C5-F43D-154E-A7A8-6EB8E93D7F58}"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2456691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7AF6C5-F43D-154E-A7A8-6EB8E93D7F58}" type="datetimeFigureOut">
              <a:rPr lang="en-US" smtClean="0"/>
              <a:t>5/19/20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9F06B-2BF9-E241-A929-ED6F1E4EE97B}" type="slidenum">
              <a:rPr lang="en-US" smtClean="0"/>
              <a:t>‹#›</a:t>
            </a:fld>
            <a:endParaRPr lang="en-US"/>
          </a:p>
        </p:txBody>
      </p:sp>
    </p:spTree>
    <p:extLst>
      <p:ext uri="{BB962C8B-B14F-4D97-AF65-F5344CB8AC3E}">
        <p14:creationId xmlns:p14="http://schemas.microsoft.com/office/powerpoint/2010/main" val="3987022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a:off x="1447800" y="0"/>
            <a:ext cx="7696200" cy="1371600"/>
          </a:xfrm>
          <a:prstGeom prst="rect">
            <a:avLst/>
          </a:prstGeom>
          <a:solidFill>
            <a:srgbClr val="33C6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Rectangle 17"/>
          <p:cNvSpPr>
            <a:spLocks noChangeArrowheads="1"/>
          </p:cNvSpPr>
          <p:nvPr userDrawn="1"/>
        </p:nvSpPr>
        <p:spPr bwMode="auto">
          <a:xfrm>
            <a:off x="-7938" y="1371600"/>
            <a:ext cx="9144001" cy="5486400"/>
          </a:xfrm>
          <a:prstGeom prst="rect">
            <a:avLst/>
          </a:prstGeom>
          <a:solidFill>
            <a:srgbClr val="D2D2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Rectangle 19"/>
          <p:cNvSpPr>
            <a:spLocks noChangeArrowheads="1"/>
          </p:cNvSpPr>
          <p:nvPr userDrawn="1"/>
        </p:nvSpPr>
        <p:spPr bwMode="auto">
          <a:xfrm>
            <a:off x="-7938" y="0"/>
            <a:ext cx="1447801" cy="1371600"/>
          </a:xfrm>
          <a:prstGeom prst="rect">
            <a:avLst/>
          </a:prstGeom>
          <a:solidFill>
            <a:srgbClr val="0058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Line 20"/>
          <p:cNvSpPr>
            <a:spLocks noChangeShapeType="1"/>
          </p:cNvSpPr>
          <p:nvPr userDrawn="1"/>
        </p:nvSpPr>
        <p:spPr bwMode="auto">
          <a:xfrm>
            <a:off x="0" y="137160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 name="Line 21"/>
          <p:cNvSpPr>
            <a:spLocks noChangeShapeType="1"/>
          </p:cNvSpPr>
          <p:nvPr userDrawn="1"/>
        </p:nvSpPr>
        <p:spPr bwMode="auto">
          <a:xfrm>
            <a:off x="0" y="167640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Line 22"/>
          <p:cNvSpPr>
            <a:spLocks noChangeShapeType="1"/>
          </p:cNvSpPr>
          <p:nvPr userDrawn="1"/>
        </p:nvSpPr>
        <p:spPr bwMode="auto">
          <a:xfrm flipV="1">
            <a:off x="1447800" y="0"/>
            <a:ext cx="0" cy="13716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1" name="Picture 31" descr="Copyright-Logo"/>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49263" y="381000"/>
            <a:ext cx="557212"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5"/>
          <p:cNvSpPr txBox="1">
            <a:spLocks noChangeArrowheads="1"/>
          </p:cNvSpPr>
          <p:nvPr userDrawn="1"/>
        </p:nvSpPr>
        <p:spPr bwMode="auto">
          <a:xfrm>
            <a:off x="1752600" y="762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aseline="0">
              <a:cs typeface="+mn-cs"/>
            </a:endParaRPr>
          </a:p>
        </p:txBody>
      </p:sp>
      <p:sp>
        <p:nvSpPr>
          <p:cNvPr id="13" name="Text Box 29"/>
          <p:cNvSpPr txBox="1">
            <a:spLocks noChangeArrowheads="1"/>
          </p:cNvSpPr>
          <p:nvPr userDrawn="1"/>
        </p:nvSpPr>
        <p:spPr bwMode="auto">
          <a:xfrm>
            <a:off x="182563" y="1406525"/>
            <a:ext cx="8702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sz="1000" b="1" baseline="0">
                <a:solidFill>
                  <a:schemeClr val="hlink"/>
                </a:solidFill>
                <a:latin typeface="Arial" charset="0"/>
                <a:cs typeface="+mn-cs"/>
              </a:rPr>
              <a:t>Getting Started</a:t>
            </a:r>
            <a:r>
              <a:rPr lang="en-US" sz="1000" baseline="0">
                <a:solidFill>
                  <a:srgbClr val="666666"/>
                </a:solidFill>
                <a:latin typeface="Arial" charset="0"/>
                <a:cs typeface="+mn-cs"/>
              </a:rPr>
              <a:t> &gt; Account Info &gt; Revenues &gt; Fees &gt; Certification &gt; Interest &gt; Contact</a:t>
            </a:r>
            <a:endParaRPr lang="en-US" sz="1000" baseline="0">
              <a:solidFill>
                <a:srgbClr val="4B4B4B"/>
              </a:solidFill>
              <a:latin typeface="Arial" charset="0"/>
              <a:cs typeface="+mn-cs"/>
            </a:endParaRPr>
          </a:p>
        </p:txBody>
      </p: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extLst>
      <p:ext uri="{BB962C8B-B14F-4D97-AF65-F5344CB8AC3E}">
        <p14:creationId xmlns:p14="http://schemas.microsoft.com/office/powerpoint/2010/main" val="6814451"/>
      </p:ext>
    </p:extLst>
  </p:cSld>
  <p:clrMapOvr>
    <a:overrideClrMapping bg1="dk1" tx1="lt1" bg2="dk2" tx2="lt2" accent1="accent1" accent2="accent2" accent3="accent3" accent4="accent4" accent5="accent5" accent6="accent6" hlink="hlink" folHlink="folHlink"/>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smtClean="0"/>
            </a:lvl1pPr>
          </a:lstStyle>
          <a:p>
            <a:pPr>
              <a:defRPr/>
            </a:pPr>
            <a:fld id="{310240FF-7A33-2842-A7B9-AF3C3252601A}" type="slidenum">
              <a:rPr lang="en-US"/>
              <a:pPr>
                <a:defRPr/>
              </a:pPr>
              <a:t>‹#›</a:t>
            </a:fld>
            <a:endParaRPr lang="en-US"/>
          </a:p>
        </p:txBody>
      </p:sp>
    </p:spTree>
    <p:extLst>
      <p:ext uri="{BB962C8B-B14F-4D97-AF65-F5344CB8AC3E}">
        <p14:creationId xmlns:p14="http://schemas.microsoft.com/office/powerpoint/2010/main" val="115561456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smtClean="0"/>
            </a:lvl1pPr>
          </a:lstStyle>
          <a:p>
            <a:pPr>
              <a:defRPr/>
            </a:pPr>
            <a:fld id="{CDF96493-412F-4D4A-874B-8505A206CFE1}" type="slidenum">
              <a:rPr lang="en-US"/>
              <a:pPr>
                <a:defRPr/>
              </a:pPr>
              <a:t>‹#›</a:t>
            </a:fld>
            <a:endParaRPr lang="en-US"/>
          </a:p>
        </p:txBody>
      </p:sp>
    </p:spTree>
    <p:extLst>
      <p:ext uri="{BB962C8B-B14F-4D97-AF65-F5344CB8AC3E}">
        <p14:creationId xmlns:p14="http://schemas.microsoft.com/office/powerpoint/2010/main" val="288836085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smtClean="0"/>
            </a:lvl1pPr>
          </a:lstStyle>
          <a:p>
            <a:pPr>
              <a:defRPr/>
            </a:pPr>
            <a:fld id="{66DEAAB8-5604-F54C-8B3E-C4978F3A860A}" type="slidenum">
              <a:rPr lang="en-US"/>
              <a:pPr>
                <a:defRPr/>
              </a:pPr>
              <a:t>‹#›</a:t>
            </a:fld>
            <a:endParaRPr lang="en-US"/>
          </a:p>
        </p:txBody>
      </p:sp>
    </p:spTree>
    <p:extLst>
      <p:ext uri="{BB962C8B-B14F-4D97-AF65-F5344CB8AC3E}">
        <p14:creationId xmlns:p14="http://schemas.microsoft.com/office/powerpoint/2010/main" val="2363605693"/>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smtClean="0"/>
            </a:lvl1pPr>
          </a:lstStyle>
          <a:p>
            <a:pPr>
              <a:defRPr/>
            </a:pPr>
            <a:fld id="{8C7F4B7F-12F1-EA40-8774-39292A6B5D1D}" type="slidenum">
              <a:rPr lang="en-US"/>
              <a:pPr>
                <a:defRPr/>
              </a:pPr>
              <a:t>‹#›</a:t>
            </a:fld>
            <a:endParaRPr lang="en-US"/>
          </a:p>
        </p:txBody>
      </p:sp>
    </p:spTree>
    <p:extLst>
      <p:ext uri="{BB962C8B-B14F-4D97-AF65-F5344CB8AC3E}">
        <p14:creationId xmlns:p14="http://schemas.microsoft.com/office/powerpoint/2010/main" val="3328133191"/>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smtClean="0"/>
            </a:lvl1pPr>
          </a:lstStyle>
          <a:p>
            <a:pPr>
              <a:defRPr/>
            </a:pPr>
            <a:fld id="{87C7B728-6BA8-E441-B147-612A6F1E913E}" type="slidenum">
              <a:rPr lang="en-US"/>
              <a:pPr>
                <a:defRPr/>
              </a:pPr>
              <a:t>‹#›</a:t>
            </a:fld>
            <a:endParaRPr lang="en-US"/>
          </a:p>
        </p:txBody>
      </p:sp>
    </p:spTree>
    <p:extLst>
      <p:ext uri="{BB962C8B-B14F-4D97-AF65-F5344CB8AC3E}">
        <p14:creationId xmlns:p14="http://schemas.microsoft.com/office/powerpoint/2010/main" val="22308184"/>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smtClean="0"/>
            </a:lvl1pPr>
          </a:lstStyle>
          <a:p>
            <a:pPr>
              <a:defRPr/>
            </a:pPr>
            <a:fld id="{35DF6322-D1BE-C249-9EE5-B53AEC7CCAD9}" type="slidenum">
              <a:rPr lang="en-US"/>
              <a:pPr>
                <a:defRPr/>
              </a:pPr>
              <a:t>‹#›</a:t>
            </a:fld>
            <a:endParaRPr lang="en-US"/>
          </a:p>
        </p:txBody>
      </p:sp>
    </p:spTree>
    <p:extLst>
      <p:ext uri="{BB962C8B-B14F-4D97-AF65-F5344CB8AC3E}">
        <p14:creationId xmlns:p14="http://schemas.microsoft.com/office/powerpoint/2010/main" val="281548665"/>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2"/>
          <p:cNvGrpSpPr>
            <a:grpSpLocks/>
          </p:cNvGrpSpPr>
          <p:nvPr userDrawn="1"/>
        </p:nvGrpSpPr>
        <p:grpSpPr bwMode="auto">
          <a:xfrm>
            <a:off x="0" y="0"/>
            <a:ext cx="9151938" cy="6858000"/>
            <a:chOff x="0" y="0"/>
            <a:chExt cx="5765" cy="4320"/>
          </a:xfrm>
        </p:grpSpPr>
        <p:sp>
          <p:nvSpPr>
            <p:cNvPr id="2065" name="Rectangle 17"/>
            <p:cNvSpPr>
              <a:spLocks noChangeArrowheads="1"/>
            </p:cNvSpPr>
            <p:nvPr userDrawn="1"/>
          </p:nvSpPr>
          <p:spPr bwMode="auto">
            <a:xfrm>
              <a:off x="917" y="0"/>
              <a:ext cx="4848" cy="864"/>
            </a:xfrm>
            <a:prstGeom prst="rect">
              <a:avLst/>
            </a:prstGeom>
            <a:solidFill>
              <a:srgbClr val="33C6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6" name="Rectangle 18"/>
            <p:cNvSpPr>
              <a:spLocks noChangeArrowheads="1"/>
            </p:cNvSpPr>
            <p:nvPr userDrawn="1"/>
          </p:nvSpPr>
          <p:spPr bwMode="auto">
            <a:xfrm>
              <a:off x="0" y="864"/>
              <a:ext cx="5760" cy="3456"/>
            </a:xfrm>
            <a:prstGeom prst="rect">
              <a:avLst/>
            </a:prstGeom>
            <a:solidFill>
              <a:srgbClr val="D2D2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7" name="Rectangle 19"/>
            <p:cNvSpPr>
              <a:spLocks noChangeArrowheads="1"/>
            </p:cNvSpPr>
            <p:nvPr userDrawn="1"/>
          </p:nvSpPr>
          <p:spPr bwMode="auto">
            <a:xfrm>
              <a:off x="0" y="0"/>
              <a:ext cx="912" cy="864"/>
            </a:xfrm>
            <a:prstGeom prst="rect">
              <a:avLst/>
            </a:prstGeom>
            <a:solidFill>
              <a:srgbClr val="0058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8" name="Line 20"/>
            <p:cNvSpPr>
              <a:spLocks noChangeShapeType="1"/>
            </p:cNvSpPr>
            <p:nvPr userDrawn="1"/>
          </p:nvSpPr>
          <p:spPr bwMode="auto">
            <a:xfrm>
              <a:off x="5" y="864"/>
              <a:ext cx="576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9" name="Line 21"/>
            <p:cNvSpPr>
              <a:spLocks noChangeShapeType="1"/>
            </p:cNvSpPr>
            <p:nvPr userDrawn="1"/>
          </p:nvSpPr>
          <p:spPr bwMode="auto">
            <a:xfrm>
              <a:off x="5" y="1056"/>
              <a:ext cx="576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70" name="Line 22"/>
            <p:cNvSpPr>
              <a:spLocks noChangeShapeType="1"/>
            </p:cNvSpPr>
            <p:nvPr userDrawn="1"/>
          </p:nvSpPr>
          <p:spPr bwMode="auto">
            <a:xfrm flipV="1">
              <a:off x="917" y="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38" name="Picture 31" descr="Copyright-Mark"/>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200" y="148"/>
              <a:ext cx="520"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ext Placeholder 29"/>
          <p:cNvSpPr>
            <a:spLocks noGrp="1"/>
          </p:cNvSpPr>
          <p:nvPr>
            <p:ph type="body" idx="1"/>
          </p:nvPr>
        </p:nvSpPr>
        <p:spPr bwMode="auto">
          <a:xfrm>
            <a:off x="457200" y="1905000"/>
            <a:ext cx="82296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baseline="0">
                <a:solidFill>
                  <a:schemeClr val="tx2">
                    <a:shade val="90000"/>
                  </a:schemeClr>
                </a:solidFill>
                <a:latin typeface="Times New Roman" pitchFamily="18" charset="0"/>
                <a:ea typeface="+mn-ea"/>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baseline="0">
                <a:solidFill>
                  <a:schemeClr val="tx2">
                    <a:shade val="90000"/>
                  </a:schemeClr>
                </a:solidFill>
                <a:latin typeface="Times New Roman" pitchFamily="18" charset="0"/>
                <a:ea typeface="+mn-ea"/>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baseline="0" smtClean="0">
                <a:solidFill>
                  <a:srgbClr val="045C75"/>
                </a:solidFill>
                <a:cs typeface="+mn-cs"/>
              </a:defRPr>
            </a:lvl1pPr>
          </a:lstStyle>
          <a:p>
            <a:pPr>
              <a:defRPr/>
            </a:pPr>
            <a:fld id="{981A35C9-3A26-9741-8971-E1D099873979}" type="slidenum">
              <a:rPr lang="en-US"/>
              <a:pPr>
                <a:defRPr/>
              </a:pPr>
              <a:t>‹#›</a:t>
            </a:fld>
            <a:endParaRPr lang="en-US"/>
          </a:p>
        </p:txBody>
      </p:sp>
      <p:sp>
        <p:nvSpPr>
          <p:cNvPr id="1031" name="Title Placeholder 8"/>
          <p:cNvSpPr>
            <a:spLocks noGrp="1"/>
          </p:cNvSpPr>
          <p:nvPr>
            <p:ph type="title"/>
          </p:nvPr>
        </p:nvSpPr>
        <p:spPr bwMode="auto">
          <a:xfrm>
            <a:off x="1600200" y="152400"/>
            <a:ext cx="731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0" numCol="1" anchor="b"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75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42" r:id="rId11"/>
  </p:sldLayoutIdLst>
  <p:transition spd="med"/>
  <p:txStyles>
    <p:titleStyle>
      <a:lvl1pPr algn="l" rtl="0" eaLnBrk="0" fontAlgn="base" hangingPunct="0">
        <a:lnSpc>
          <a:spcPts val="3000"/>
        </a:lnSpc>
        <a:spcBef>
          <a:spcPct val="0"/>
        </a:spcBef>
        <a:spcAft>
          <a:spcPct val="0"/>
        </a:spcAft>
        <a:defRPr sz="2800" b="1" kern="1200">
          <a:solidFill>
            <a:schemeClr val="bg1"/>
          </a:solidFill>
          <a:latin typeface="Arial" charset="0"/>
          <a:ea typeface="ＭＳ Ｐゴシック" charset="0"/>
          <a:cs typeface="ＭＳ Ｐゴシック" charset="0"/>
        </a:defRPr>
      </a:lvl1pPr>
      <a:lvl2pPr algn="l" rtl="0" eaLnBrk="0" fontAlgn="base" hangingPunct="0">
        <a:lnSpc>
          <a:spcPts val="3000"/>
        </a:lnSpc>
        <a:spcBef>
          <a:spcPct val="0"/>
        </a:spcBef>
        <a:spcAft>
          <a:spcPct val="0"/>
        </a:spcAft>
        <a:defRPr sz="2800" b="1">
          <a:solidFill>
            <a:schemeClr val="bg1"/>
          </a:solidFill>
          <a:latin typeface="Arial" charset="0"/>
          <a:ea typeface="ＭＳ Ｐゴシック" charset="0"/>
          <a:cs typeface="ＭＳ Ｐゴシック" charset="0"/>
        </a:defRPr>
      </a:lvl2pPr>
      <a:lvl3pPr algn="l" rtl="0" eaLnBrk="0" fontAlgn="base" hangingPunct="0">
        <a:lnSpc>
          <a:spcPts val="3000"/>
        </a:lnSpc>
        <a:spcBef>
          <a:spcPct val="0"/>
        </a:spcBef>
        <a:spcAft>
          <a:spcPct val="0"/>
        </a:spcAft>
        <a:defRPr sz="2800" b="1">
          <a:solidFill>
            <a:schemeClr val="bg1"/>
          </a:solidFill>
          <a:latin typeface="Arial" charset="0"/>
          <a:ea typeface="ＭＳ Ｐゴシック" charset="0"/>
          <a:cs typeface="ＭＳ Ｐゴシック" charset="0"/>
        </a:defRPr>
      </a:lvl3pPr>
      <a:lvl4pPr algn="l" rtl="0" eaLnBrk="0" fontAlgn="base" hangingPunct="0">
        <a:lnSpc>
          <a:spcPts val="3000"/>
        </a:lnSpc>
        <a:spcBef>
          <a:spcPct val="0"/>
        </a:spcBef>
        <a:spcAft>
          <a:spcPct val="0"/>
        </a:spcAft>
        <a:defRPr sz="2800" b="1">
          <a:solidFill>
            <a:schemeClr val="bg1"/>
          </a:solidFill>
          <a:latin typeface="Arial" charset="0"/>
          <a:ea typeface="ＭＳ Ｐゴシック" charset="0"/>
          <a:cs typeface="ＭＳ Ｐゴシック" charset="0"/>
        </a:defRPr>
      </a:lvl4pPr>
      <a:lvl5pPr algn="l" rtl="0" eaLnBrk="0" fontAlgn="base" hangingPunct="0">
        <a:lnSpc>
          <a:spcPts val="3000"/>
        </a:lnSpc>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fontAlgn="base">
        <a:lnSpc>
          <a:spcPts val="3000"/>
        </a:lnSpc>
        <a:spcBef>
          <a:spcPct val="0"/>
        </a:spcBef>
        <a:spcAft>
          <a:spcPct val="0"/>
        </a:spcAft>
        <a:defRPr sz="2800" b="1">
          <a:solidFill>
            <a:schemeClr val="bg1"/>
          </a:solidFill>
          <a:latin typeface="Arial" charset="0"/>
          <a:ea typeface="ＭＳ Ｐゴシック" charset="0"/>
        </a:defRPr>
      </a:lvl6pPr>
      <a:lvl7pPr marL="914400" algn="l" rtl="0" fontAlgn="base">
        <a:lnSpc>
          <a:spcPts val="3000"/>
        </a:lnSpc>
        <a:spcBef>
          <a:spcPct val="0"/>
        </a:spcBef>
        <a:spcAft>
          <a:spcPct val="0"/>
        </a:spcAft>
        <a:defRPr sz="2800" b="1">
          <a:solidFill>
            <a:schemeClr val="bg1"/>
          </a:solidFill>
          <a:latin typeface="Arial" charset="0"/>
          <a:ea typeface="ＭＳ Ｐゴシック" charset="0"/>
        </a:defRPr>
      </a:lvl7pPr>
      <a:lvl8pPr marL="1371600" algn="l" rtl="0" fontAlgn="base">
        <a:lnSpc>
          <a:spcPts val="3000"/>
        </a:lnSpc>
        <a:spcBef>
          <a:spcPct val="0"/>
        </a:spcBef>
        <a:spcAft>
          <a:spcPct val="0"/>
        </a:spcAft>
        <a:defRPr sz="2800" b="1">
          <a:solidFill>
            <a:schemeClr val="bg1"/>
          </a:solidFill>
          <a:latin typeface="Arial" charset="0"/>
          <a:ea typeface="ＭＳ Ｐゴシック" charset="0"/>
        </a:defRPr>
      </a:lvl8pPr>
      <a:lvl9pPr marL="1828800" algn="l" rtl="0" fontAlgn="base">
        <a:lnSpc>
          <a:spcPts val="3000"/>
        </a:lnSpc>
        <a:spcBef>
          <a:spcPct val="0"/>
        </a:spcBef>
        <a:spcAft>
          <a:spcPct val="0"/>
        </a:spcAft>
        <a:defRPr sz="2800" b="1">
          <a:solidFill>
            <a:schemeClr val="bg1"/>
          </a:solidFill>
          <a:latin typeface="Arial" charset="0"/>
          <a:ea typeface="ＭＳ Ｐゴシック" charset="0"/>
        </a:defRPr>
      </a:lvl9pPr>
    </p:titleStyle>
    <p:bodyStyle>
      <a:lvl1pPr marL="228600" indent="-228600" algn="l" rtl="0" eaLnBrk="0" fontAlgn="base" hangingPunct="0">
        <a:lnSpc>
          <a:spcPct val="120000"/>
        </a:lnSpc>
        <a:spcBef>
          <a:spcPct val="0"/>
        </a:spcBef>
        <a:spcAft>
          <a:spcPct val="50000"/>
        </a:spcAft>
        <a:buSzPct val="95000"/>
        <a:buFont typeface="Times" charset="0"/>
        <a:buChar char="•"/>
        <a:defRPr sz="1600" kern="1200">
          <a:solidFill>
            <a:srgbClr val="666666"/>
          </a:solidFill>
          <a:latin typeface="Arial" charset="0"/>
          <a:ea typeface="ＭＳ Ｐゴシック" charset="0"/>
          <a:cs typeface="ＭＳ Ｐゴシック" charset="0"/>
        </a:defRPr>
      </a:lvl1pPr>
      <a:lvl2pPr marL="1201738" indent="-228600" algn="l" rtl="0" eaLnBrk="0" fontAlgn="base" hangingPunct="0">
        <a:lnSpc>
          <a:spcPct val="120000"/>
        </a:lnSpc>
        <a:spcBef>
          <a:spcPct val="0"/>
        </a:spcBef>
        <a:spcAft>
          <a:spcPct val="50000"/>
        </a:spcAft>
        <a:buChar char="–"/>
        <a:defRPr sz="1600" kern="1200">
          <a:solidFill>
            <a:srgbClr val="1284A8"/>
          </a:solidFill>
          <a:latin typeface="Arial" charset="0"/>
          <a:ea typeface="ＭＳ Ｐゴシック" charset="0"/>
          <a:cs typeface="+mn-cs"/>
        </a:defRPr>
      </a:lvl2pPr>
      <a:lvl3pPr marL="1833563" indent="119063" algn="l" rtl="0" eaLnBrk="0" fontAlgn="base" hangingPunct="0">
        <a:lnSpc>
          <a:spcPct val="120000"/>
        </a:lnSpc>
        <a:spcBef>
          <a:spcPct val="0"/>
        </a:spcBef>
        <a:spcAft>
          <a:spcPct val="50000"/>
        </a:spcAft>
        <a:buClr>
          <a:schemeClr val="accent2"/>
        </a:buClr>
        <a:buSzPct val="70000"/>
        <a:buChar char="–"/>
        <a:defRPr sz="1600" kern="1200">
          <a:solidFill>
            <a:srgbClr val="666666"/>
          </a:solidFill>
          <a:latin typeface="Arial" charset="0"/>
          <a:ea typeface="ＭＳ Ｐゴシック" charset="0"/>
          <a:cs typeface="+mn-cs"/>
        </a:defRPr>
      </a:lvl3pPr>
      <a:lvl4pPr marL="2165350" indent="-98425" algn="l" rtl="0" eaLnBrk="0" fontAlgn="base" hangingPunct="0">
        <a:lnSpc>
          <a:spcPct val="120000"/>
        </a:lnSpc>
        <a:spcBef>
          <a:spcPct val="0"/>
        </a:spcBef>
        <a:spcAft>
          <a:spcPct val="50000"/>
        </a:spcAft>
        <a:buClr>
          <a:srgbClr val="0BD0D9"/>
        </a:buClr>
        <a:buSzPct val="65000"/>
        <a:buChar char="–"/>
        <a:defRPr sz="1600" kern="1200">
          <a:solidFill>
            <a:srgbClr val="666666"/>
          </a:solidFill>
          <a:latin typeface="Arial" charset="0"/>
          <a:ea typeface="ＭＳ Ｐゴシック" charset="0"/>
          <a:cs typeface="+mn-cs"/>
        </a:defRPr>
      </a:lvl4pPr>
      <a:lvl5pPr marL="2419350" indent="-139700" algn="l" rtl="0" eaLnBrk="0" fontAlgn="base" hangingPunct="0">
        <a:lnSpc>
          <a:spcPct val="120000"/>
        </a:lnSpc>
        <a:spcBef>
          <a:spcPct val="0"/>
        </a:spcBef>
        <a:spcAft>
          <a:spcPct val="50000"/>
        </a:spcAft>
        <a:buClr>
          <a:srgbClr val="10CF9B"/>
        </a:buClr>
        <a:buSzPct val="65000"/>
        <a:buChar char="–"/>
        <a:defRPr sz="1600" kern="1200">
          <a:solidFill>
            <a:srgbClr val="666666"/>
          </a:solidFill>
          <a:latin typeface="Arial" charset="0"/>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AF6C5-F43D-154E-A7A8-6EB8E93D7F58}" type="datetimeFigureOut">
              <a:rPr lang="en-US" smtClean="0"/>
              <a:t>5/19/20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9F06B-2BF9-E241-A929-ED6F1E4EE97B}" type="slidenum">
              <a:rPr lang="en-US" smtClean="0"/>
              <a:t>‹#›</a:t>
            </a:fld>
            <a:endParaRPr lang="en-US"/>
          </a:p>
        </p:txBody>
      </p:sp>
    </p:spTree>
    <p:extLst>
      <p:ext uri="{BB962C8B-B14F-4D97-AF65-F5344CB8AC3E}">
        <p14:creationId xmlns:p14="http://schemas.microsoft.com/office/powerpoint/2010/main" val="88712068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www.copyright.gov/licensing/index.html" TargetMode="External"/><Relationship Id="rId3" Type="http://schemas.openxmlformats.org/officeDocument/2006/relationships/hyperlink" Target="https://www.copyright.gov/forms/sa3e.xlsx" TargetMode="External"/><Relationship Id="rId7" Type="http://schemas.openxmlformats.org/officeDocument/2006/relationships/hyperlink" Target="http://www.pay.gov/" TargetMode="External"/><Relationship Id="rId2" Type="http://schemas.openxmlformats.org/officeDocument/2006/relationships/hyperlink" Target="https://www.copyright.gov/forms/sa3.pdf" TargetMode="External"/><Relationship Id="rId1" Type="http://schemas.openxmlformats.org/officeDocument/2006/relationships/slideLayout" Target="../slideLayouts/slideLayout1.xml"/><Relationship Id="rId6" Type="http://schemas.openxmlformats.org/officeDocument/2006/relationships/hyperlink" Target="http://www.copyright.gov/licensing/interest-rate.pdf" TargetMode="External"/><Relationship Id="rId5" Type="http://schemas.openxmlformats.org/officeDocument/2006/relationships/hyperlink" Target="http://www.copyright.gov/licensing/saold.html" TargetMode="External"/><Relationship Id="rId4" Type="http://schemas.openxmlformats.org/officeDocument/2006/relationships/hyperlink" Target="mailto:coplicsoa@copyright.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www.copyright.gov/licensing/index.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copyright.gov/title17/92chap1.html#111"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hyperlink" Target="mailto:licensing@copyright.gov" TargetMode="External"/><Relationship Id="rId3" Type="http://schemas.openxmlformats.org/officeDocument/2006/relationships/hyperlink" Target="https://www.copyright.gov/forms/sa3.pdf" TargetMode="External"/><Relationship Id="rId7" Type="http://schemas.openxmlformats.org/officeDocument/2006/relationships/hyperlink" Target="http://www.copyright.gov/licensing/index.html"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hyperlink" Target="http://www.pay.gov/" TargetMode="External"/><Relationship Id="rId5" Type="http://schemas.openxmlformats.org/officeDocument/2006/relationships/hyperlink" Target="http://www.copyright.gov/licensing/sec_111.html" TargetMode="External"/><Relationship Id="rId4" Type="http://schemas.openxmlformats.org/officeDocument/2006/relationships/hyperlink" Target="https://www.copyright.gov/forms/sa3e.xls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copyright.gov/licensing/sec_111.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mailto:licensing@copyright.gov" TargetMode="External"/><Relationship Id="rId4" Type="http://schemas.openxmlformats.org/officeDocument/2006/relationships/hyperlink" Target="mailto:coplicsoa@copyright.gov"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copyright.gov/legislation/pl113-200.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www.copyright.gov/licensing/stelar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85A"/>
        </a:solidFill>
        <a:effectLst/>
      </p:bgPr>
    </p:bg>
    <p:spTree>
      <p:nvGrpSpPr>
        <p:cNvPr id="1" name=""/>
        <p:cNvGrpSpPr/>
        <p:nvPr/>
      </p:nvGrpSpPr>
      <p:grpSpPr>
        <a:xfrm>
          <a:off x="0" y="0"/>
          <a:ext cx="0" cy="0"/>
          <a:chOff x="0" y="0"/>
          <a:chExt cx="0" cy="0"/>
        </a:xfrm>
      </p:grpSpPr>
      <p:sp>
        <p:nvSpPr>
          <p:cNvPr id="312328" name="Rectangle 8"/>
          <p:cNvSpPr>
            <a:spLocks noChangeArrowheads="1"/>
          </p:cNvSpPr>
          <p:nvPr/>
        </p:nvSpPr>
        <p:spPr bwMode="auto">
          <a:xfrm>
            <a:off x="-76200" y="-76200"/>
            <a:ext cx="9296400" cy="7010400"/>
          </a:xfrm>
          <a:prstGeom prst="rect">
            <a:avLst/>
          </a:prstGeom>
          <a:gradFill rotWithShape="0">
            <a:gsLst>
              <a:gs pos="0">
                <a:srgbClr val="00585A">
                  <a:gamma/>
                  <a:shade val="46275"/>
                  <a:invGamma/>
                </a:srgbClr>
              </a:gs>
              <a:gs pos="50000">
                <a:srgbClr val="00585A"/>
              </a:gs>
              <a:gs pos="100000">
                <a:srgbClr val="00585A">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4339" name="Picture 17" descr="dom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1" y="2667000"/>
            <a:ext cx="463756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2"/>
          <p:cNvSpPr>
            <a:spLocks noGrp="1"/>
          </p:cNvSpPr>
          <p:nvPr>
            <p:ph type="ctrTitle" idx="4294967295"/>
          </p:nvPr>
        </p:nvSpPr>
        <p:spPr>
          <a:xfrm>
            <a:off x="-152400" y="685800"/>
            <a:ext cx="9372600" cy="1524000"/>
          </a:xfrm>
          <a:extLst>
            <a:ext uri="{909E8E84-426E-40DD-AFC4-6F175D3DCCD1}">
              <a14:hiddenFill xmlns:a14="http://schemas.microsoft.com/office/drawing/2010/main">
                <a:solidFill>
                  <a:srgbClr val="00585A"/>
                </a:solidFill>
              </a14:hiddenFill>
            </a:ext>
          </a:extLst>
        </p:spPr>
        <p:txBody>
          <a:bodyPr anchor="t"/>
          <a:lstStyle/>
          <a:p>
            <a:pPr algn="ctr" eaLnBrk="1" hangingPunct="1">
              <a:lnSpc>
                <a:spcPct val="100000"/>
              </a:lnSpc>
            </a:pPr>
            <a:r>
              <a:rPr lang="en-US" sz="4000" b="0" dirty="0">
                <a:solidFill>
                  <a:srgbClr val="DDDDDD"/>
                </a:solidFill>
                <a:latin typeface="Arial Black" charset="0"/>
              </a:rPr>
              <a:t>A Complete Guide to</a:t>
            </a:r>
            <a:br>
              <a:rPr lang="en-US" sz="4000" b="0" dirty="0">
                <a:solidFill>
                  <a:srgbClr val="DDDDDD"/>
                </a:solidFill>
                <a:latin typeface="Arial Black" charset="0"/>
              </a:rPr>
            </a:br>
            <a:r>
              <a:rPr lang="en-US" sz="4000" b="0" dirty="0">
                <a:solidFill>
                  <a:srgbClr val="DDDDDD"/>
                </a:solidFill>
                <a:latin typeface="Arial Black" charset="0"/>
              </a:rPr>
              <a:t>Cable Statements of Account</a:t>
            </a:r>
            <a:endParaRPr lang="en-US" sz="3000" dirty="0">
              <a:solidFill>
                <a:srgbClr val="DDDDDD"/>
              </a:solidFill>
            </a:endParaRPr>
          </a:p>
        </p:txBody>
      </p:sp>
      <p:sp>
        <p:nvSpPr>
          <p:cNvPr id="312323" name="Rectangle 3"/>
          <p:cNvSpPr>
            <a:spLocks noGrp="1"/>
          </p:cNvSpPr>
          <p:nvPr>
            <p:ph type="subTitle" idx="4294967295"/>
          </p:nvPr>
        </p:nvSpPr>
        <p:spPr>
          <a:xfrm>
            <a:off x="-76202" y="2286000"/>
            <a:ext cx="9296401" cy="762000"/>
          </a:xfrm>
        </p:spPr>
        <p:txBody>
          <a:bodyPr/>
          <a:lstStyle/>
          <a:p>
            <a:pPr marL="0" indent="0" algn="ctr" eaLnBrk="1" hangingPunct="1">
              <a:lnSpc>
                <a:spcPct val="100000"/>
              </a:lnSpc>
              <a:spcBef>
                <a:spcPct val="20000"/>
              </a:spcBef>
              <a:spcAft>
                <a:spcPct val="0"/>
              </a:spcAft>
              <a:buClr>
                <a:srgbClr val="0BD0D9"/>
              </a:buClr>
              <a:buFont typeface="Wingdings 2" charset="0"/>
              <a:buNone/>
            </a:pPr>
            <a:r>
              <a:rPr lang="en-US" sz="3200" dirty="0">
                <a:solidFill>
                  <a:srgbClr val="DDDDDD"/>
                </a:solidFill>
              </a:rPr>
              <a:t>A Tutorial for Form SA3</a:t>
            </a:r>
          </a:p>
        </p:txBody>
      </p:sp>
      <p:pic>
        <p:nvPicPr>
          <p:cNvPr id="14343" name="Picture 12" descr="Copyright-Logo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5791200"/>
            <a:ext cx="32893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38" name="Rectangle 18"/>
          <p:cNvSpPr>
            <a:spLocks noChangeArrowheads="1"/>
          </p:cNvSpPr>
          <p:nvPr/>
        </p:nvSpPr>
        <p:spPr bwMode="auto">
          <a:xfrm>
            <a:off x="14611350" y="84439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aseline="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1"/>
            <a:ext cx="7315200" cy="1406525"/>
          </a:xfrm>
        </p:spPr>
        <p:txBody>
          <a:bodyPr anchor="ctr"/>
          <a:lstStyle/>
          <a:p>
            <a:r>
              <a:rPr lang="en-US" dirty="0"/>
              <a:t>How to file an SOA</a:t>
            </a:r>
          </a:p>
        </p:txBody>
      </p:sp>
      <p:sp>
        <p:nvSpPr>
          <p:cNvPr id="11" name="Rectangle 24"/>
          <p:cNvSpPr txBox="1">
            <a:spLocks/>
          </p:cNvSpPr>
          <p:nvPr/>
        </p:nvSpPr>
        <p:spPr bwMode="auto">
          <a:xfrm>
            <a:off x="228600" y="1828800"/>
            <a:ext cx="861059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120000"/>
              </a:lnSpc>
              <a:spcBef>
                <a:spcPct val="0"/>
              </a:spcBef>
              <a:spcAft>
                <a:spcPct val="50000"/>
              </a:spcAft>
              <a:buSzPct val="95000"/>
              <a:buFont typeface="Times" charset="0"/>
              <a:buChar char="•"/>
              <a:defRPr sz="1600" kern="1200">
                <a:solidFill>
                  <a:srgbClr val="666666"/>
                </a:solidFill>
                <a:latin typeface="Arial" charset="0"/>
                <a:ea typeface="ＭＳ Ｐゴシック" charset="0"/>
                <a:cs typeface="ＭＳ Ｐゴシック" charset="0"/>
              </a:defRPr>
            </a:lvl1pPr>
            <a:lvl2pPr marL="1201738" indent="-228600" algn="l" rtl="0" eaLnBrk="0" fontAlgn="base" hangingPunct="0">
              <a:lnSpc>
                <a:spcPct val="120000"/>
              </a:lnSpc>
              <a:spcBef>
                <a:spcPct val="0"/>
              </a:spcBef>
              <a:spcAft>
                <a:spcPct val="50000"/>
              </a:spcAft>
              <a:buChar char="–"/>
              <a:defRPr sz="1600" kern="1200">
                <a:solidFill>
                  <a:srgbClr val="1284A8"/>
                </a:solidFill>
                <a:latin typeface="Arial" charset="0"/>
                <a:ea typeface="ＭＳ Ｐゴシック" charset="0"/>
                <a:cs typeface="+mn-cs"/>
              </a:defRPr>
            </a:lvl2pPr>
            <a:lvl3pPr marL="1833563" indent="119063" algn="l" rtl="0" eaLnBrk="0" fontAlgn="base" hangingPunct="0">
              <a:lnSpc>
                <a:spcPct val="120000"/>
              </a:lnSpc>
              <a:spcBef>
                <a:spcPct val="0"/>
              </a:spcBef>
              <a:spcAft>
                <a:spcPct val="50000"/>
              </a:spcAft>
              <a:buClr>
                <a:schemeClr val="accent2"/>
              </a:buClr>
              <a:buSzPct val="70000"/>
              <a:buChar char="–"/>
              <a:defRPr sz="1600" kern="1200">
                <a:solidFill>
                  <a:srgbClr val="666666"/>
                </a:solidFill>
                <a:latin typeface="Arial" charset="0"/>
                <a:ea typeface="ＭＳ Ｐゴシック" charset="0"/>
                <a:cs typeface="+mn-cs"/>
              </a:defRPr>
            </a:lvl3pPr>
            <a:lvl4pPr marL="2165350" indent="-98425" algn="l" rtl="0" eaLnBrk="0" fontAlgn="base" hangingPunct="0">
              <a:lnSpc>
                <a:spcPct val="120000"/>
              </a:lnSpc>
              <a:spcBef>
                <a:spcPct val="0"/>
              </a:spcBef>
              <a:spcAft>
                <a:spcPct val="50000"/>
              </a:spcAft>
              <a:buClr>
                <a:srgbClr val="0BD0D9"/>
              </a:buClr>
              <a:buSzPct val="65000"/>
              <a:buChar char="–"/>
              <a:defRPr sz="1600" kern="1200">
                <a:solidFill>
                  <a:srgbClr val="666666"/>
                </a:solidFill>
                <a:latin typeface="Arial" charset="0"/>
                <a:ea typeface="ＭＳ Ｐゴシック" charset="0"/>
                <a:cs typeface="+mn-cs"/>
              </a:defRPr>
            </a:lvl4pPr>
            <a:lvl5pPr marL="2419350" indent="-139700" algn="l" rtl="0" eaLnBrk="0" fontAlgn="base" hangingPunct="0">
              <a:lnSpc>
                <a:spcPct val="120000"/>
              </a:lnSpc>
              <a:spcBef>
                <a:spcPct val="0"/>
              </a:spcBef>
              <a:spcAft>
                <a:spcPct val="50000"/>
              </a:spcAft>
              <a:buClr>
                <a:srgbClr val="10CF9B"/>
              </a:buClr>
              <a:buSzPct val="65000"/>
              <a:buChar char="–"/>
              <a:defRPr sz="1600" kern="1200">
                <a:solidFill>
                  <a:srgbClr val="666666"/>
                </a:solidFill>
                <a:latin typeface="Arial" charset="0"/>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0">
              <a:lnSpc>
                <a:spcPct val="110000"/>
              </a:lnSpc>
              <a:spcAft>
                <a:spcPts val="600"/>
              </a:spcAft>
            </a:pPr>
            <a:r>
              <a:rPr lang="en-US" sz="1500" baseline="0" dirty="0"/>
              <a:t>For the current accounting period, access the fillable PDF version at </a:t>
            </a:r>
            <a:r>
              <a:rPr lang="en-US" sz="1500" baseline="0" dirty="0">
                <a:solidFill>
                  <a:srgbClr val="FF0000"/>
                </a:solidFill>
                <a:hlinkClick r:id="rId2"/>
              </a:rPr>
              <a:t>https://www.copyright.gov/forms/sa3.pdf</a:t>
            </a:r>
            <a:r>
              <a:rPr lang="en-US" sz="1500" baseline="0" dirty="0"/>
              <a:t>, print it out, and mail it to the Division. Or access the electronic Excel format at</a:t>
            </a:r>
            <a:r>
              <a:rPr lang="en-US" sz="1500" baseline="0" dirty="0">
                <a:solidFill>
                  <a:srgbClr val="FF0000"/>
                </a:solidFill>
              </a:rPr>
              <a:t> </a:t>
            </a:r>
            <a:r>
              <a:rPr lang="en-US" sz="1500" baseline="0" dirty="0">
                <a:solidFill>
                  <a:srgbClr val="FF0000"/>
                </a:solidFill>
                <a:hlinkClick r:id="rId3"/>
              </a:rPr>
              <a:t>https://www.copyright.gov/forms/sa3e.xlsx</a:t>
            </a:r>
            <a:r>
              <a:rPr lang="en-US" sz="1500" baseline="0" dirty="0">
                <a:solidFill>
                  <a:srgbClr val="FF0000"/>
                </a:solidFill>
              </a:rPr>
              <a:t> </a:t>
            </a:r>
            <a:r>
              <a:rPr lang="en-US" sz="1500" baseline="0" dirty="0"/>
              <a:t>and email the completed workbook to</a:t>
            </a:r>
            <a:r>
              <a:rPr lang="en-US" sz="1500" baseline="0" dirty="0">
                <a:solidFill>
                  <a:srgbClr val="FF0000"/>
                </a:solidFill>
              </a:rPr>
              <a:t> </a:t>
            </a:r>
            <a:r>
              <a:rPr lang="en-US" sz="1500" baseline="0" dirty="0">
                <a:solidFill>
                  <a:srgbClr val="FF0000"/>
                </a:solidFill>
                <a:hlinkClick r:id="rId4"/>
              </a:rPr>
              <a:t>coplicsoa@copyright.gov</a:t>
            </a:r>
            <a:r>
              <a:rPr lang="en-US" sz="1500" baseline="0" dirty="0">
                <a:solidFill>
                  <a:srgbClr val="FF0000"/>
                </a:solidFill>
              </a:rPr>
              <a:t>. </a:t>
            </a:r>
          </a:p>
          <a:p>
            <a:pPr lvl="0">
              <a:lnSpc>
                <a:spcPct val="110000"/>
              </a:lnSpc>
              <a:spcAft>
                <a:spcPts val="600"/>
              </a:spcAft>
            </a:pPr>
            <a:r>
              <a:rPr lang="en-US" sz="1500" baseline="0" dirty="0"/>
              <a:t>For past accounting periods, the appropriate forms are available at  </a:t>
            </a:r>
            <a:r>
              <a:rPr lang="en-US" sz="1500" u="sng" baseline="0" dirty="0">
                <a:hlinkClick r:id="rId5"/>
              </a:rPr>
              <a:t>www.copyright.gov/licensing/saold.html</a:t>
            </a:r>
            <a:r>
              <a:rPr lang="en-US" sz="1500" u="sng" baseline="0" dirty="0">
                <a:solidFill>
                  <a:srgbClr val="FF0000"/>
                </a:solidFill>
              </a:rPr>
              <a:t>,</a:t>
            </a:r>
            <a:r>
              <a:rPr lang="en-US" sz="1500" baseline="0" dirty="0"/>
              <a:t> and the interest rate information is available at </a:t>
            </a:r>
            <a:r>
              <a:rPr lang="en-US" sz="1500" u="sng" baseline="0" dirty="0">
                <a:hlinkClick r:id="rId6"/>
              </a:rPr>
              <a:t>www.copyright.gov/licensing/interest-rate.pdf</a:t>
            </a:r>
            <a:r>
              <a:rPr lang="en-US" sz="1500" baseline="0" dirty="0"/>
              <a:t>.</a:t>
            </a:r>
          </a:p>
          <a:p>
            <a:pPr lvl="0">
              <a:lnSpc>
                <a:spcPct val="110000"/>
              </a:lnSpc>
              <a:spcAft>
                <a:spcPts val="600"/>
              </a:spcAft>
            </a:pPr>
            <a:r>
              <a:rPr lang="en-US" sz="1500" baseline="0" dirty="0"/>
              <a:t>Certify the statement of account. The statement of account is not acceptable unless it bears the original handwritten signature. For electronic submissions, an electronic or “s-signature” (e.g., /s/ John Smith) is required. </a:t>
            </a:r>
          </a:p>
          <a:p>
            <a:pPr lvl="0">
              <a:lnSpc>
                <a:spcPct val="110000"/>
              </a:lnSpc>
            </a:pPr>
            <a:r>
              <a:rPr lang="en-US" sz="1500" baseline="0" dirty="0"/>
              <a:t>All copyright royalty and filing fees must be paid electronically.  The remittance should be payable to the </a:t>
            </a:r>
            <a:r>
              <a:rPr lang="en-US" sz="1500" i="1" baseline="0" dirty="0"/>
              <a:t>Register of Copyrights</a:t>
            </a:r>
            <a:r>
              <a:rPr lang="en-US" sz="1500" baseline="0" dirty="0"/>
              <a:t>. If you are using Pay.gov (</a:t>
            </a:r>
            <a:r>
              <a:rPr lang="en-US" sz="1500" u="sng" baseline="0" dirty="0">
                <a:hlinkClick r:id="rId7"/>
              </a:rPr>
              <a:t>www.pay.gov</a:t>
            </a:r>
            <a:r>
              <a:rPr lang="en-US" sz="1500" baseline="0" dirty="0"/>
              <a:t>), contact your bank to determine if your account will accept an Automated Clearing House (ACH) debit. For additional Electronic Funds Transfer (EFT) information visit </a:t>
            </a:r>
            <a:r>
              <a:rPr lang="en-US" sz="1500" u="sng" baseline="0" dirty="0">
                <a:hlinkClick r:id="rId8"/>
              </a:rPr>
              <a:t>www.copyright.gov/licensing/index.html</a:t>
            </a:r>
            <a:r>
              <a:rPr lang="en-US" sz="1500" baseline="0" dirty="0"/>
              <a:t>.</a:t>
            </a:r>
          </a:p>
          <a:p>
            <a:pPr lvl="0">
              <a:lnSpc>
                <a:spcPct val="110000"/>
              </a:lnSpc>
              <a:spcAft>
                <a:spcPts val="600"/>
              </a:spcAft>
            </a:pPr>
            <a:r>
              <a:rPr lang="en-US" sz="1500" baseline="0" dirty="0"/>
              <a:t>If mailing, be sure to send the completed statement of account, one legible copy of the statement of account, the DSE schedule, and all continuation sheets.</a:t>
            </a:r>
          </a:p>
        </p:txBody>
      </p:sp>
      <p:sp>
        <p:nvSpPr>
          <p:cNvPr id="12"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extLst>
      <p:ext uri="{BB962C8B-B14F-4D97-AF65-F5344CB8AC3E}">
        <p14:creationId xmlns:p14="http://schemas.microsoft.com/office/powerpoint/2010/main" val="3462195483"/>
      </p:ext>
    </p:extLst>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6"/>
          <p:cNvSpPr>
            <a:spLocks noGrp="1"/>
          </p:cNvSpPr>
          <p:nvPr>
            <p:ph type="title"/>
          </p:nvPr>
        </p:nvSpPr>
        <p:spPr>
          <a:xfrm>
            <a:off x="1600200" y="-1"/>
            <a:ext cx="7315200" cy="1406525"/>
          </a:xfrm>
        </p:spPr>
        <p:txBody>
          <a:bodyPr anchor="ctr"/>
          <a:lstStyle/>
          <a:p>
            <a:pPr eaLnBrk="1" hangingPunct="1"/>
            <a:r>
              <a:rPr lang="en-US" dirty="0"/>
              <a:t>Can SOAs be amended?</a:t>
            </a:r>
          </a:p>
        </p:txBody>
      </p:sp>
      <p:sp>
        <p:nvSpPr>
          <p:cNvPr id="24578" name="Rectangle 7"/>
          <p:cNvSpPr>
            <a:spLocks noGrp="1"/>
          </p:cNvSpPr>
          <p:nvPr>
            <p:ph type="body" idx="1"/>
          </p:nvPr>
        </p:nvSpPr>
        <p:spPr/>
        <p:txBody>
          <a:bodyPr/>
          <a:lstStyle/>
          <a:p>
            <a:pPr eaLnBrk="1" hangingPunct="1">
              <a:buFontTx/>
              <a:buNone/>
            </a:pPr>
            <a:r>
              <a:rPr lang="en-US" dirty="0"/>
              <a:t>	Subject to procedures set forth in the </a:t>
            </a:r>
            <a:r>
              <a:rPr lang="en-US" i="1" dirty="0"/>
              <a:t>Code of Federal Regulations</a:t>
            </a:r>
            <a:r>
              <a:rPr lang="en-US" dirty="0"/>
              <a:t>, cable operators can file amendments to SOAs if:	</a:t>
            </a:r>
          </a:p>
          <a:p>
            <a:pPr lvl="1" eaLnBrk="1" hangingPunct="1"/>
            <a:r>
              <a:rPr lang="en-US" dirty="0"/>
              <a:t>any of the information given in an SOA was incorrect or incomplete; or</a:t>
            </a:r>
          </a:p>
          <a:p>
            <a:pPr lvl="1" eaLnBrk="1" hangingPunct="1"/>
            <a:r>
              <a:rPr lang="en-US" dirty="0"/>
              <a:t>the calculation of the royalties payable for a particular accounting period was incorrect, and the amount deposited with the Copyright Office for that period was either too much or too little. </a:t>
            </a:r>
          </a:p>
          <a:p>
            <a:pPr eaLnBrk="1" hangingPunct="1">
              <a:buFontTx/>
              <a:buNone/>
            </a:pPr>
            <a:r>
              <a:rPr lang="en-US" dirty="0"/>
              <a:t>	In such instances, corrections to SOAs will be placed on record, and supplemental royalty payments will be received for deposit or refunds will be issued according to Copyright Office regulations.</a:t>
            </a:r>
          </a:p>
          <a:p>
            <a:pPr eaLnBrk="1" hangingPunct="1"/>
            <a:endParaRPr lang="en-US" dirty="0"/>
          </a:p>
        </p:txBody>
      </p:sp>
      <p:sp>
        <p:nvSpPr>
          <p:cNvPr id="4"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743200"/>
            <a:ext cx="6997700" cy="584200"/>
          </a:xfrm>
          <a:prstGeom prst="rect">
            <a:avLst/>
          </a:prstGeom>
          <a:solidFill>
            <a:schemeClr val="bg1"/>
          </a:solidFill>
          <a:ln w="19050" cmpd="sng">
            <a:solidFill>
              <a:schemeClr val="tx1"/>
            </a:solidFill>
            <a:prstDash val="solid"/>
          </a:ln>
        </p:spPr>
      </p:pic>
      <p:sp>
        <p:nvSpPr>
          <p:cNvPr id="17430" name="Rectangle 22"/>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t>
            </a:r>
            <a:r>
              <a:rPr lang="en-US" sz="1000" b="1" baseline="0" dirty="0">
                <a:solidFill>
                  <a:schemeClr val="hlink"/>
                </a:solidFill>
                <a:latin typeface="Arial" charset="0"/>
                <a:cs typeface="+mn-cs"/>
              </a:rPr>
              <a:t>Account Info</a:t>
            </a:r>
            <a:r>
              <a:rPr lang="en-US" sz="1000" baseline="0" dirty="0">
                <a:solidFill>
                  <a:srgbClr val="666666"/>
                </a:solidFill>
                <a:latin typeface="Arial" charset="0"/>
                <a:cs typeface="+mn-cs"/>
              </a:rPr>
              <a:t> &gt; Revenues &gt; Fees &gt; Certification &gt; Interest &gt; DSE &gt; Contact</a:t>
            </a:r>
          </a:p>
        </p:txBody>
      </p:sp>
      <p:sp>
        <p:nvSpPr>
          <p:cNvPr id="34819" name="Rectangle 25"/>
          <p:cNvSpPr>
            <a:spLocks noGrp="1"/>
          </p:cNvSpPr>
          <p:nvPr>
            <p:ph type="title" idx="4294967295"/>
          </p:nvPr>
        </p:nvSpPr>
        <p:spPr>
          <a:xfrm>
            <a:off x="1600200" y="-1"/>
            <a:ext cx="7315200" cy="1406525"/>
          </a:xfrm>
        </p:spPr>
        <p:txBody>
          <a:bodyPr anchor="ctr"/>
          <a:lstStyle/>
          <a:p>
            <a:pPr eaLnBrk="1" hangingPunct="1"/>
            <a:r>
              <a:rPr lang="en-US" dirty="0"/>
              <a:t>Space A: Accounting Period</a:t>
            </a:r>
          </a:p>
        </p:txBody>
      </p:sp>
      <p:sp>
        <p:nvSpPr>
          <p:cNvPr id="34820" name="Rectangle 26"/>
          <p:cNvSpPr>
            <a:spLocks noGrp="1"/>
          </p:cNvSpPr>
          <p:nvPr>
            <p:ph type="body" sz="half" idx="4294967295"/>
          </p:nvPr>
        </p:nvSpPr>
        <p:spPr>
          <a:xfrm>
            <a:off x="457200" y="1905000"/>
            <a:ext cx="8229600" cy="2117725"/>
          </a:xfrm>
        </p:spPr>
        <p:txBody>
          <a:bodyPr/>
          <a:lstStyle/>
          <a:p>
            <a:pPr eaLnBrk="1" hangingPunct="1">
              <a:buFontTx/>
              <a:buNone/>
            </a:pPr>
            <a:r>
              <a:rPr lang="en-US"/>
              <a:t>	Clearly designate the accounting period.</a:t>
            </a:r>
            <a:endParaRPr lang="en-US" sz="1400"/>
          </a:p>
        </p:txBody>
      </p:sp>
      <p:grpSp>
        <p:nvGrpSpPr>
          <p:cNvPr id="17438" name="Group 30"/>
          <p:cNvGrpSpPr>
            <a:grpSpLocks/>
          </p:cNvGrpSpPr>
          <p:nvPr/>
        </p:nvGrpSpPr>
        <p:grpSpPr bwMode="auto">
          <a:xfrm>
            <a:off x="3276600" y="3200400"/>
            <a:ext cx="3429000" cy="1447800"/>
            <a:chOff x="2112" y="2016"/>
            <a:chExt cx="2160" cy="1200"/>
          </a:xfrm>
        </p:grpSpPr>
        <p:sp>
          <p:nvSpPr>
            <p:cNvPr id="17422" name="Line 14"/>
            <p:cNvSpPr>
              <a:spLocks noChangeShapeType="1"/>
            </p:cNvSpPr>
            <p:nvPr/>
          </p:nvSpPr>
          <p:spPr bwMode="auto">
            <a:xfrm flipH="1" flipV="1">
              <a:off x="2592" y="2016"/>
              <a:ext cx="624" cy="480"/>
            </a:xfrm>
            <a:prstGeom prst="line">
              <a:avLst/>
            </a:prstGeom>
            <a:noFill/>
            <a:ln w="3810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437" name="Line 29"/>
            <p:cNvSpPr>
              <a:spLocks noChangeShapeType="1"/>
            </p:cNvSpPr>
            <p:nvPr/>
          </p:nvSpPr>
          <p:spPr bwMode="auto">
            <a:xfrm flipV="1">
              <a:off x="3216" y="2016"/>
              <a:ext cx="672" cy="480"/>
            </a:xfrm>
            <a:prstGeom prst="line">
              <a:avLst/>
            </a:prstGeom>
            <a:noFill/>
            <a:ln w="3810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421" name="AutoShape 13"/>
            <p:cNvSpPr>
              <a:spLocks noChangeArrowheads="1"/>
            </p:cNvSpPr>
            <p:nvPr/>
          </p:nvSpPr>
          <p:spPr bwMode="auto">
            <a:xfrm>
              <a:off x="2112" y="2496"/>
              <a:ext cx="2160" cy="72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mn-cs"/>
                </a:rPr>
                <a:t>Make sure to indicate the correct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accounting period in this space. </a:t>
              </a:r>
            </a:p>
          </p:txBody>
        </p:sp>
      </p:grpSp>
      <p:sp>
        <p:nvSpPr>
          <p:cNvPr id="10" name="AutoShape 22"/>
          <p:cNvSpPr>
            <a:spLocks noChangeArrowheads="1"/>
          </p:cNvSpPr>
          <p:nvPr/>
        </p:nvSpPr>
        <p:spPr bwMode="auto">
          <a:xfrm>
            <a:off x="2209800" y="5029200"/>
            <a:ext cx="4724400" cy="8382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Important: SOAs must be typed or handwritten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in dark ink, not pencil.</a:t>
            </a:r>
            <a:endParaRPr lang="en-US" sz="1700" baseline="0" dirty="0">
              <a:solidFill>
                <a:srgbClr val="1284A8"/>
              </a:solidFill>
              <a:latin typeface="Arial" charset="0"/>
              <a:cs typeface="+mn-cs"/>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38"/>
                                        </p:tgtEl>
                                        <p:attrNameLst>
                                          <p:attrName>style.visibility</p:attrName>
                                        </p:attrNameLst>
                                      </p:cBhvr>
                                      <p:to>
                                        <p:strVal val="visible"/>
                                      </p:to>
                                    </p:set>
                                    <p:anim calcmode="lin" valueType="num">
                                      <p:cBhvr additive="base">
                                        <p:cTn id="7" dur="1000" fill="hold"/>
                                        <p:tgtEl>
                                          <p:spTgt spid="17438"/>
                                        </p:tgtEl>
                                        <p:attrNameLst>
                                          <p:attrName>ppt_x</p:attrName>
                                        </p:attrNameLst>
                                      </p:cBhvr>
                                      <p:tavLst>
                                        <p:tav tm="0">
                                          <p:val>
                                            <p:strVal val="#ppt_x"/>
                                          </p:val>
                                        </p:tav>
                                        <p:tav tm="100000">
                                          <p:val>
                                            <p:strVal val="#ppt_x"/>
                                          </p:val>
                                        </p:tav>
                                      </p:tavLst>
                                    </p:anim>
                                    <p:anim calcmode="lin" valueType="num">
                                      <p:cBhvr additive="base">
                                        <p:cTn id="8" dur="1000" fill="hold"/>
                                        <p:tgtEl>
                                          <p:spTgt spid="174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3c-2015_Space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00" y="2755900"/>
            <a:ext cx="7023100" cy="2501900"/>
          </a:xfrm>
          <a:prstGeom prst="rect">
            <a:avLst/>
          </a:prstGeom>
          <a:solidFill>
            <a:schemeClr val="bg1"/>
          </a:solidFill>
          <a:ln w="19050" cmpd="sng">
            <a:solidFill>
              <a:schemeClr val="tx1"/>
            </a:solidFill>
            <a:prstDash val="solid"/>
          </a:ln>
        </p:spPr>
      </p:pic>
      <p:sp>
        <p:nvSpPr>
          <p:cNvPr id="18440" name="AutoShape 8"/>
          <p:cNvSpPr>
            <a:spLocks noChangeArrowheads="1"/>
          </p:cNvSpPr>
          <p:nvPr/>
        </p:nvSpPr>
        <p:spPr bwMode="auto">
          <a:xfrm>
            <a:off x="1752600" y="5562600"/>
            <a:ext cx="5715000" cy="6096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mn-cs"/>
              </a:rPr>
              <a:t>Reminder: Check the box if this is the system’s first filing.</a:t>
            </a:r>
            <a:endParaRPr lang="en-US" sz="1700" baseline="0" dirty="0">
              <a:latin typeface="Arial" charset="0"/>
              <a:cs typeface="+mn-cs"/>
            </a:endParaRPr>
          </a:p>
        </p:txBody>
      </p:sp>
      <p:sp>
        <p:nvSpPr>
          <p:cNvPr id="36867" name="Rectangle 14"/>
          <p:cNvSpPr>
            <a:spLocks noGrp="1"/>
          </p:cNvSpPr>
          <p:nvPr>
            <p:ph type="title" idx="4294967295"/>
          </p:nvPr>
        </p:nvSpPr>
        <p:spPr>
          <a:xfrm>
            <a:off x="1600200" y="-1"/>
            <a:ext cx="7315200" cy="1406525"/>
          </a:xfrm>
        </p:spPr>
        <p:txBody>
          <a:bodyPr anchor="ctr"/>
          <a:lstStyle/>
          <a:p>
            <a:pPr eaLnBrk="1" hangingPunct="1"/>
            <a:r>
              <a:rPr lang="en-US" dirty="0"/>
              <a:t>Space B: Owner</a:t>
            </a:r>
          </a:p>
        </p:txBody>
      </p:sp>
      <p:sp>
        <p:nvSpPr>
          <p:cNvPr id="36868" name="Rectangle 15"/>
          <p:cNvSpPr>
            <a:spLocks noGrp="1"/>
          </p:cNvSpPr>
          <p:nvPr>
            <p:ph type="body" sz="half" idx="4294967295"/>
          </p:nvPr>
        </p:nvSpPr>
        <p:spPr>
          <a:xfrm>
            <a:off x="457200" y="1905000"/>
            <a:ext cx="8229600" cy="2117725"/>
          </a:xfrm>
        </p:spPr>
        <p:txBody>
          <a:bodyPr/>
          <a:lstStyle/>
          <a:p>
            <a:pPr eaLnBrk="1" hangingPunct="1">
              <a:buFontTx/>
              <a:buNone/>
            </a:pPr>
            <a:r>
              <a:rPr lang="en-US" dirty="0"/>
              <a:t>	Give the full name, business name (if different), address of the legal owner, </a:t>
            </a:r>
            <a:br>
              <a:rPr lang="en-US" dirty="0"/>
            </a:br>
            <a:r>
              <a:rPr lang="en-US" dirty="0"/>
              <a:t>and cable ID number as assigned by the Licensing Division.</a:t>
            </a:r>
            <a:endParaRPr lang="en-US" sz="1400" dirty="0"/>
          </a:p>
        </p:txBody>
      </p:sp>
      <p:sp>
        <p:nvSpPr>
          <p:cNvPr id="7" name="Rectangle 22"/>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t>
            </a:r>
            <a:r>
              <a:rPr lang="en-US" sz="1000" b="1" baseline="0" dirty="0">
                <a:solidFill>
                  <a:schemeClr val="hlink"/>
                </a:solidFill>
                <a:latin typeface="Arial" charset="0"/>
                <a:cs typeface="+mn-cs"/>
              </a:rPr>
              <a:t>Account Info</a:t>
            </a:r>
            <a:r>
              <a:rPr lang="en-US" sz="1000" baseline="0" dirty="0">
                <a:solidFill>
                  <a:srgbClr val="666666"/>
                </a:solidFill>
                <a:latin typeface="Arial" charset="0"/>
                <a:cs typeface="+mn-cs"/>
              </a:rPr>
              <a:t> &gt; Revenues &gt; Fees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barn(outVertical)">
                                      <p:cBhvr>
                                        <p:cTn id="7"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C.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743200"/>
            <a:ext cx="6997700" cy="1460500"/>
          </a:xfrm>
          <a:prstGeom prst="rect">
            <a:avLst/>
          </a:prstGeom>
          <a:solidFill>
            <a:schemeClr val="bg1"/>
          </a:solidFill>
          <a:ln w="19050" cmpd="sng">
            <a:solidFill>
              <a:schemeClr val="tx1"/>
            </a:solidFill>
            <a:prstDash val="solid"/>
          </a:ln>
        </p:spPr>
      </p:pic>
      <p:sp>
        <p:nvSpPr>
          <p:cNvPr id="19464" name="Text Box 8"/>
          <p:cNvSpPr txBox="1">
            <a:spLocks noChangeArrowheads="1"/>
          </p:cNvSpPr>
          <p:nvPr/>
        </p:nvSpPr>
        <p:spPr bwMode="auto">
          <a:xfrm>
            <a:off x="1525588" y="985838"/>
            <a:ext cx="758348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500" b="1" baseline="0">
                <a:solidFill>
                  <a:srgbClr val="333333"/>
                </a:solidFill>
                <a:latin typeface="Arial" charset="0"/>
                <a:cs typeface="+mn-cs"/>
              </a:rPr>
              <a:t> </a:t>
            </a:r>
          </a:p>
        </p:txBody>
      </p:sp>
      <p:sp>
        <p:nvSpPr>
          <p:cNvPr id="19465" name="AutoShape 9"/>
          <p:cNvSpPr>
            <a:spLocks noChangeArrowheads="1"/>
          </p:cNvSpPr>
          <p:nvPr/>
        </p:nvSpPr>
        <p:spPr bwMode="auto">
          <a:xfrm>
            <a:off x="1828800" y="4724400"/>
            <a:ext cx="5562600" cy="8382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Important:</a:t>
            </a:r>
            <a:r>
              <a:rPr lang="en-US" sz="1700" b="1" baseline="0" dirty="0">
                <a:solidFill>
                  <a:srgbClr val="1284A8"/>
                </a:solidFill>
                <a:latin typeface="Arial" charset="0"/>
                <a:cs typeface="Times New Roman" charset="0"/>
              </a:rPr>
              <a:t> </a:t>
            </a:r>
            <a:r>
              <a:rPr lang="en-US" sz="1700" baseline="0" dirty="0">
                <a:solidFill>
                  <a:srgbClr val="1284A8"/>
                </a:solidFill>
                <a:latin typeface="Arial" charset="0"/>
                <a:cs typeface="Times New Roman" charset="0"/>
              </a:rPr>
              <a:t>You must verify the identification of the cable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system if it is different than the name listed in Space B.</a:t>
            </a:r>
            <a:endParaRPr lang="en-US" sz="1700" baseline="0" dirty="0">
              <a:solidFill>
                <a:srgbClr val="1284A8"/>
              </a:solidFill>
              <a:latin typeface="Arial" charset="0"/>
              <a:cs typeface="+mn-cs"/>
            </a:endParaRPr>
          </a:p>
        </p:txBody>
      </p:sp>
      <p:sp>
        <p:nvSpPr>
          <p:cNvPr id="38916" name="Rectangle 16"/>
          <p:cNvSpPr>
            <a:spLocks noGrp="1"/>
          </p:cNvSpPr>
          <p:nvPr>
            <p:ph type="title" idx="4294967295"/>
          </p:nvPr>
        </p:nvSpPr>
        <p:spPr>
          <a:xfrm>
            <a:off x="1600200" y="-1"/>
            <a:ext cx="7315200" cy="1406525"/>
          </a:xfrm>
        </p:spPr>
        <p:txBody>
          <a:bodyPr anchor="ctr"/>
          <a:lstStyle/>
          <a:p>
            <a:pPr eaLnBrk="1" hangingPunct="1"/>
            <a:r>
              <a:rPr lang="en-US" dirty="0"/>
              <a:t>Space C: System</a:t>
            </a:r>
          </a:p>
        </p:txBody>
      </p:sp>
      <p:sp>
        <p:nvSpPr>
          <p:cNvPr id="38917" name="Rectangle 17"/>
          <p:cNvSpPr>
            <a:spLocks noGrp="1"/>
          </p:cNvSpPr>
          <p:nvPr>
            <p:ph type="body" sz="half" idx="4294967295"/>
          </p:nvPr>
        </p:nvSpPr>
        <p:spPr>
          <a:xfrm>
            <a:off x="457200" y="1905000"/>
            <a:ext cx="8229600" cy="2117725"/>
          </a:xfrm>
        </p:spPr>
        <p:txBody>
          <a:bodyPr/>
          <a:lstStyle/>
          <a:p>
            <a:pPr eaLnBrk="1" hangingPunct="1">
              <a:buFontTx/>
              <a:buNone/>
            </a:pPr>
            <a:r>
              <a:rPr lang="en-US" dirty="0"/>
              <a:t>	Give any business name used to identify the business or operation of the system.</a:t>
            </a:r>
            <a:endParaRPr lang="en-US" sz="1400" dirty="0"/>
          </a:p>
        </p:txBody>
      </p:sp>
      <p:sp>
        <p:nvSpPr>
          <p:cNvPr id="8" name="Rectangle 22"/>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t>
            </a:r>
            <a:r>
              <a:rPr lang="en-US" sz="1000" b="1" baseline="0" dirty="0">
                <a:solidFill>
                  <a:schemeClr val="hlink"/>
                </a:solidFill>
                <a:latin typeface="Arial" charset="0"/>
                <a:cs typeface="+mn-cs"/>
              </a:rPr>
              <a:t>Account Info</a:t>
            </a:r>
            <a:r>
              <a:rPr lang="en-US" sz="1000" baseline="0" dirty="0">
                <a:solidFill>
                  <a:srgbClr val="666666"/>
                </a:solidFill>
                <a:latin typeface="Arial" charset="0"/>
                <a:cs typeface="+mn-cs"/>
              </a:rPr>
              <a:t> &gt; Revenues &gt; Fees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barn(outVertical)">
                                      <p:cBhvr>
                                        <p:cTn id="7"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se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438400"/>
            <a:ext cx="7773988" cy="2505075"/>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1" name="Rectangle 2"/>
          <p:cNvSpPr>
            <a:spLocks noChangeArrowheads="1"/>
          </p:cNvSpPr>
          <p:nvPr/>
        </p:nvSpPr>
        <p:spPr bwMode="auto">
          <a:xfrm>
            <a:off x="1525588" y="990600"/>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baseline="0">
                <a:latin typeface="Arial" charset="0"/>
                <a:cs typeface="Times New Roman" charset="0"/>
              </a:rPr>
              <a:t> </a:t>
            </a:r>
            <a:endParaRPr lang="en-US" sz="1600" baseline="0">
              <a:solidFill>
                <a:srgbClr val="000099"/>
              </a:solidFill>
              <a:latin typeface="Georgia" charset="0"/>
            </a:endParaRPr>
          </a:p>
        </p:txBody>
      </p:sp>
      <p:sp>
        <p:nvSpPr>
          <p:cNvPr id="20493" name="AutoShape 13"/>
          <p:cNvSpPr>
            <a:spLocks noChangeArrowheads="1"/>
          </p:cNvSpPr>
          <p:nvPr/>
        </p:nvSpPr>
        <p:spPr bwMode="auto">
          <a:xfrm>
            <a:off x="990600" y="4495800"/>
            <a:ext cx="2209800" cy="16764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Important: You must</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verify the existence </a:t>
            </a:r>
          </a:p>
          <a:p>
            <a:pPr>
              <a:defRPr/>
            </a:pPr>
            <a:r>
              <a:rPr lang="en-US" sz="1700" baseline="0" dirty="0">
                <a:solidFill>
                  <a:srgbClr val="1284A8"/>
                </a:solidFill>
                <a:latin typeface="Arial" charset="0"/>
                <a:cs typeface="Times New Roman" charset="0"/>
              </a:rPr>
              <a:t>of communities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and spelling of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community names.</a:t>
            </a:r>
            <a:endParaRPr lang="en-US" sz="1700" baseline="0" dirty="0">
              <a:latin typeface="Arial" charset="0"/>
              <a:cs typeface="+mn-cs"/>
            </a:endParaRPr>
          </a:p>
        </p:txBody>
      </p:sp>
      <p:sp>
        <p:nvSpPr>
          <p:cNvPr id="40964" name="Rectangle 24"/>
          <p:cNvSpPr>
            <a:spLocks noGrp="1"/>
          </p:cNvSpPr>
          <p:nvPr>
            <p:ph type="title" idx="4294967295"/>
          </p:nvPr>
        </p:nvSpPr>
        <p:spPr>
          <a:xfrm>
            <a:off x="1600200" y="-1"/>
            <a:ext cx="7315200" cy="1406525"/>
          </a:xfrm>
        </p:spPr>
        <p:txBody>
          <a:bodyPr anchor="ctr"/>
          <a:lstStyle/>
          <a:p>
            <a:pPr eaLnBrk="1" hangingPunct="1"/>
            <a:r>
              <a:rPr lang="en-US" dirty="0"/>
              <a:t>Space D: Area Served</a:t>
            </a:r>
          </a:p>
        </p:txBody>
      </p:sp>
      <p:sp>
        <p:nvSpPr>
          <p:cNvPr id="40965" name="Rectangle 25"/>
          <p:cNvSpPr>
            <a:spLocks noGrp="1"/>
          </p:cNvSpPr>
          <p:nvPr>
            <p:ph type="body" idx="4294967295"/>
          </p:nvPr>
        </p:nvSpPr>
        <p:spPr>
          <a:xfrm>
            <a:off x="457200" y="1905000"/>
            <a:ext cx="8229600" cy="457200"/>
          </a:xfrm>
        </p:spPr>
        <p:txBody>
          <a:bodyPr/>
          <a:lstStyle/>
          <a:p>
            <a:pPr eaLnBrk="1" hangingPunct="1">
              <a:buFontTx/>
              <a:buNone/>
            </a:pPr>
            <a:r>
              <a:rPr lang="en-US" dirty="0"/>
              <a:t>	List the name of the community or communities served by the system.</a:t>
            </a:r>
          </a:p>
          <a:p>
            <a:pPr eaLnBrk="1" hangingPunct="1"/>
            <a:endParaRPr lang="en-US" dirty="0"/>
          </a:p>
        </p:txBody>
      </p:sp>
      <p:sp>
        <p:nvSpPr>
          <p:cNvPr id="8" name="Rectangle 22"/>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t>
            </a:r>
            <a:r>
              <a:rPr lang="en-US" sz="1000" b="1" baseline="0" dirty="0">
                <a:solidFill>
                  <a:schemeClr val="hlink"/>
                </a:solidFill>
                <a:latin typeface="Arial" charset="0"/>
                <a:cs typeface="+mn-cs"/>
              </a:rPr>
              <a:t>Account Info</a:t>
            </a:r>
            <a:r>
              <a:rPr lang="en-US" sz="1000" baseline="0" dirty="0">
                <a:solidFill>
                  <a:srgbClr val="666666"/>
                </a:solidFill>
                <a:latin typeface="Arial" charset="0"/>
                <a:cs typeface="+mn-cs"/>
              </a:rPr>
              <a:t> &gt; Revenues &gt; Fees &gt; Certification &gt; Interest &gt; DSE &gt; Contact</a:t>
            </a:r>
          </a:p>
        </p:txBody>
      </p:sp>
      <p:sp>
        <p:nvSpPr>
          <p:cNvPr id="9" name="AutoShape 13"/>
          <p:cNvSpPr>
            <a:spLocks noChangeArrowheads="1"/>
          </p:cNvSpPr>
          <p:nvPr/>
        </p:nvSpPr>
        <p:spPr bwMode="auto">
          <a:xfrm>
            <a:off x="5850118" y="4495800"/>
            <a:ext cx="2209800" cy="16764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Please be precise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when reporting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county information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“only some areas” </a:t>
            </a:r>
            <a:br>
              <a:rPr lang="en-US" sz="1700" baseline="0" dirty="0">
                <a:solidFill>
                  <a:srgbClr val="1284A8"/>
                </a:solidFill>
                <a:latin typeface="Arial" charset="0"/>
                <a:cs typeface="Times New Roman" charset="0"/>
              </a:rPr>
            </a:br>
            <a:r>
              <a:rPr lang="en-US" sz="1700" baseline="0" dirty="0" err="1">
                <a:solidFill>
                  <a:srgbClr val="1284A8"/>
                </a:solidFill>
                <a:latin typeface="Arial" charset="0"/>
                <a:cs typeface="Times New Roman" charset="0"/>
              </a:rPr>
              <a:t>vs</a:t>
            </a:r>
            <a:r>
              <a:rPr lang="en-US" sz="1700" baseline="0" dirty="0">
                <a:solidFill>
                  <a:srgbClr val="1284A8"/>
                </a:solidFill>
                <a:latin typeface="Arial" charset="0"/>
                <a:cs typeface="Times New Roman" charset="0"/>
              </a:rPr>
              <a:t> “certain areas.”</a:t>
            </a:r>
            <a:endParaRPr lang="en-US" sz="1700" baseline="0" dirty="0">
              <a:latin typeface="Arial" charset="0"/>
              <a:cs typeface="+mn-cs"/>
            </a:endParaRPr>
          </a:p>
        </p:txBody>
      </p:sp>
      <p:sp>
        <p:nvSpPr>
          <p:cNvPr id="10" name="AutoShape 13"/>
          <p:cNvSpPr>
            <a:spLocks noChangeArrowheads="1"/>
          </p:cNvSpPr>
          <p:nvPr/>
        </p:nvSpPr>
        <p:spPr bwMode="auto">
          <a:xfrm>
            <a:off x="3420359" y="4495800"/>
            <a:ext cx="2209800" cy="16764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Identify repeated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community names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by state and county,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township or other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identifiers.</a:t>
            </a:r>
            <a:endParaRPr lang="en-US" sz="1700" baseline="0" dirty="0">
              <a:latin typeface="Arial" charset="0"/>
              <a:cs typeface="+mn-cs"/>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493"/>
                                        </p:tgtEl>
                                        <p:attrNameLst>
                                          <p:attrName>style.visibility</p:attrName>
                                        </p:attrNameLst>
                                      </p:cBhvr>
                                      <p:to>
                                        <p:strVal val="visible"/>
                                      </p:to>
                                    </p:set>
                                    <p:animEffect transition="in" filter="barn(outVertical)">
                                      <p:cBhvr>
                                        <p:cTn id="7" dur="500"/>
                                        <p:tgtEl>
                                          <p:spTgt spid="204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3c-2015_Space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2743200"/>
            <a:ext cx="7010400" cy="2044700"/>
          </a:xfrm>
          <a:prstGeom prst="rect">
            <a:avLst/>
          </a:prstGeom>
          <a:ln w="19050" cmpd="sng">
            <a:solidFill>
              <a:schemeClr val="tx1"/>
            </a:solidFill>
            <a:prstDash val="solid"/>
          </a:ln>
        </p:spPr>
      </p:pic>
      <p:sp>
        <p:nvSpPr>
          <p:cNvPr id="21513" name="AutoShape 9"/>
          <p:cNvSpPr>
            <a:spLocks noChangeArrowheads="1"/>
          </p:cNvSpPr>
          <p:nvPr/>
        </p:nvSpPr>
        <p:spPr bwMode="auto">
          <a:xfrm>
            <a:off x="990600" y="4953000"/>
            <a:ext cx="4724400" cy="6858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dirty="0">
                <a:solidFill>
                  <a:srgbClr val="1284A8"/>
                </a:solidFill>
                <a:latin typeface="Arial" charset="0"/>
                <a:cs typeface="Times New Roman" charset="0"/>
              </a:rPr>
              <a:t>Important: The number of subscribers and the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rate must be listed in the appropriate columns</a:t>
            </a:r>
            <a:r>
              <a:rPr lang="en-US" sz="1700" i="1" baseline="0" dirty="0">
                <a:solidFill>
                  <a:srgbClr val="1284A8"/>
                </a:solidFill>
                <a:latin typeface="Arial" charset="0"/>
                <a:cs typeface="Times New Roman" charset="0"/>
              </a:rPr>
              <a:t>.</a:t>
            </a:r>
            <a:endParaRPr lang="en-US" sz="1700" baseline="0" dirty="0">
              <a:latin typeface="Arial" charset="0"/>
              <a:cs typeface="Times New Roman" charset="0"/>
            </a:endParaRPr>
          </a:p>
        </p:txBody>
      </p:sp>
      <p:sp>
        <p:nvSpPr>
          <p:cNvPr id="21514" name="Text Box 10"/>
          <p:cNvSpPr txBox="1">
            <a:spLocks noChangeArrowheads="1"/>
          </p:cNvSpPr>
          <p:nvPr/>
        </p:nvSpPr>
        <p:spPr bwMode="auto">
          <a:xfrm>
            <a:off x="1524000" y="974725"/>
            <a:ext cx="7620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500" b="1" baseline="0" dirty="0">
                <a:solidFill>
                  <a:srgbClr val="666666"/>
                </a:solidFill>
                <a:latin typeface="Arial" charset="0"/>
                <a:cs typeface="Times New Roman" charset="0"/>
              </a:rPr>
              <a:t>Subscribers and Rates</a:t>
            </a:r>
            <a:endParaRPr lang="en-US" sz="1900" b="1" baseline="0" dirty="0">
              <a:solidFill>
                <a:srgbClr val="666666"/>
              </a:solidFill>
              <a:latin typeface="Arial" charset="0"/>
              <a:cs typeface="Times New Roman" charset="0"/>
            </a:endParaRPr>
          </a:p>
        </p:txBody>
      </p:sp>
      <p:sp>
        <p:nvSpPr>
          <p:cNvPr id="43011" name="Rectangle 14"/>
          <p:cNvSpPr>
            <a:spLocks noGrp="1"/>
          </p:cNvSpPr>
          <p:nvPr>
            <p:ph type="title" idx="4294967295"/>
          </p:nvPr>
        </p:nvSpPr>
        <p:spPr>
          <a:xfrm>
            <a:off x="1600200" y="-1"/>
            <a:ext cx="7315200" cy="1406525"/>
          </a:xfrm>
        </p:spPr>
        <p:txBody>
          <a:bodyPr anchor="ctr"/>
          <a:lstStyle/>
          <a:p>
            <a:pPr eaLnBrk="1" hangingPunct="1"/>
            <a:r>
              <a:rPr lang="en-US" dirty="0"/>
              <a:t>Space E: Secondary Transmission Service  </a:t>
            </a:r>
          </a:p>
        </p:txBody>
      </p:sp>
      <p:sp>
        <p:nvSpPr>
          <p:cNvPr id="43012" name="Rectangle 15"/>
          <p:cNvSpPr>
            <a:spLocks noGrp="1"/>
          </p:cNvSpPr>
          <p:nvPr>
            <p:ph type="body" sz="half" idx="4294967295"/>
          </p:nvPr>
        </p:nvSpPr>
        <p:spPr>
          <a:xfrm>
            <a:off x="457200" y="1905000"/>
            <a:ext cx="8229600" cy="609600"/>
          </a:xfrm>
        </p:spPr>
        <p:txBody>
          <a:bodyPr/>
          <a:lstStyle/>
          <a:p>
            <a:pPr eaLnBrk="1" hangingPunct="1">
              <a:buFontTx/>
              <a:buNone/>
            </a:pPr>
            <a:r>
              <a:rPr lang="en-US" dirty="0"/>
              <a:t>	Give the correct number of subscribers and charges per subscriber.</a:t>
            </a:r>
            <a:endParaRPr lang="en-US" sz="1400" dirty="0"/>
          </a:p>
        </p:txBody>
      </p:sp>
      <p:sp>
        <p:nvSpPr>
          <p:cNvPr id="21526" name="AutoShape 22"/>
          <p:cNvSpPr>
            <a:spLocks noChangeArrowheads="1"/>
          </p:cNvSpPr>
          <p:nvPr/>
        </p:nvSpPr>
        <p:spPr bwMode="auto">
          <a:xfrm>
            <a:off x="5943600" y="4953000"/>
            <a:ext cx="2057400" cy="6858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dirty="0">
                <a:solidFill>
                  <a:srgbClr val="1284A8"/>
                </a:solidFill>
                <a:latin typeface="Arial" charset="0"/>
                <a:cs typeface="Times New Roman" charset="0"/>
              </a:rPr>
              <a:t>Add more services</a:t>
            </a:r>
          </a:p>
          <a:p>
            <a:pPr>
              <a:defRPr/>
            </a:pPr>
            <a:r>
              <a:rPr lang="en-US" sz="1700" baseline="0" dirty="0">
                <a:solidFill>
                  <a:srgbClr val="1284A8"/>
                </a:solidFill>
                <a:latin typeface="Arial" charset="0"/>
                <a:cs typeface="Times New Roman" charset="0"/>
              </a:rPr>
              <a:t>in block 2.</a:t>
            </a:r>
            <a:r>
              <a:rPr lang="en-US" sz="1700" b="1" i="1" baseline="0" dirty="0">
                <a:solidFill>
                  <a:srgbClr val="000080"/>
                </a:solidFill>
                <a:latin typeface="Georgia" charset="0"/>
                <a:cs typeface="Times New Roman" charset="0"/>
              </a:rPr>
              <a:t> </a:t>
            </a:r>
            <a:endParaRPr lang="en-US" sz="1700" baseline="0" dirty="0">
              <a:latin typeface="Arial" charset="0"/>
              <a:cs typeface="Times New Roman" charset="0"/>
            </a:endParaRPr>
          </a:p>
        </p:txBody>
      </p:sp>
      <p:sp>
        <p:nvSpPr>
          <p:cNvPr id="21532"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barn(outVertical)">
                                      <p:cBhvr>
                                        <p:cTn id="7" dur="500"/>
                                        <p:tgtEl>
                                          <p:spTgt spid="21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1526"/>
                                        </p:tgtEl>
                                        <p:attrNameLst>
                                          <p:attrName>style.visibility</p:attrName>
                                        </p:attrNameLst>
                                      </p:cBhvr>
                                      <p:to>
                                        <p:strVal val="visible"/>
                                      </p:to>
                                    </p:set>
                                    <p:animEffect transition="in" filter="barn(outVertical)">
                                      <p:cBhvr>
                                        <p:cTn id="12"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P spid="215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Text Box 8"/>
          <p:cNvSpPr txBox="1">
            <a:spLocks noChangeArrowheads="1"/>
          </p:cNvSpPr>
          <p:nvPr/>
        </p:nvSpPr>
        <p:spPr bwMode="auto">
          <a:xfrm>
            <a:off x="1524000" y="1085850"/>
            <a:ext cx="7620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500" b="1" baseline="0">
                <a:solidFill>
                  <a:srgbClr val="666666"/>
                </a:solidFill>
                <a:latin typeface="Arial" charset="0"/>
                <a:cs typeface="+mn-cs"/>
              </a:rPr>
              <a:t>Rates</a:t>
            </a:r>
            <a:endParaRPr lang="en-US" sz="2800" b="1" baseline="0">
              <a:solidFill>
                <a:schemeClr val="bg1"/>
              </a:solidFill>
              <a:latin typeface="Arial" charset="0"/>
              <a:cs typeface="+mn-cs"/>
            </a:endParaRPr>
          </a:p>
        </p:txBody>
      </p:sp>
      <p:sp>
        <p:nvSpPr>
          <p:cNvPr id="45058" name="Rectangle 12"/>
          <p:cNvSpPr>
            <a:spLocks noGrp="1"/>
          </p:cNvSpPr>
          <p:nvPr>
            <p:ph type="title" idx="4294967295"/>
          </p:nvPr>
        </p:nvSpPr>
        <p:spPr>
          <a:xfrm>
            <a:off x="1600200" y="-1"/>
            <a:ext cx="7315200" cy="1406525"/>
          </a:xfrm>
        </p:spPr>
        <p:txBody>
          <a:bodyPr anchor="ctr"/>
          <a:lstStyle/>
          <a:p>
            <a:pPr eaLnBrk="1" hangingPunct="1"/>
            <a:r>
              <a:rPr lang="en-US" dirty="0"/>
              <a:t>Space F: Services Other Than </a:t>
            </a:r>
            <a:br>
              <a:rPr lang="en-US" dirty="0"/>
            </a:br>
            <a:r>
              <a:rPr lang="en-US" dirty="0"/>
              <a:t>Secondary Transmissions   </a:t>
            </a:r>
          </a:p>
        </p:txBody>
      </p:sp>
      <p:sp>
        <p:nvSpPr>
          <p:cNvPr id="45059" name="Rectangle 13"/>
          <p:cNvSpPr>
            <a:spLocks noGrp="1"/>
          </p:cNvSpPr>
          <p:nvPr>
            <p:ph type="body" idx="4294967295"/>
          </p:nvPr>
        </p:nvSpPr>
        <p:spPr>
          <a:xfrm>
            <a:off x="457200" y="1905000"/>
            <a:ext cx="8686800" cy="2133600"/>
          </a:xfrm>
        </p:spPr>
        <p:txBody>
          <a:bodyPr/>
          <a:lstStyle/>
          <a:p>
            <a:pPr eaLnBrk="1" hangingPunct="1">
              <a:lnSpc>
                <a:spcPct val="100000"/>
              </a:lnSpc>
              <a:spcAft>
                <a:spcPts val="700"/>
              </a:spcAft>
            </a:pPr>
            <a:r>
              <a:rPr lang="en-US" dirty="0"/>
              <a:t>List rates and describe each package of service that consists solely of services other </a:t>
            </a:r>
            <a:br>
              <a:rPr lang="en-US" dirty="0"/>
            </a:br>
            <a:r>
              <a:rPr lang="en-US" dirty="0"/>
              <a:t>than secondary transmissions.</a:t>
            </a:r>
          </a:p>
          <a:p>
            <a:pPr eaLnBrk="1" hangingPunct="1">
              <a:lnSpc>
                <a:spcPct val="100000"/>
              </a:lnSpc>
              <a:spcAft>
                <a:spcPts val="700"/>
              </a:spcAft>
            </a:pPr>
            <a:r>
              <a:rPr lang="en-US" dirty="0"/>
              <a:t>Give rate (not subscriber) information for all cable system services not covered in section E.</a:t>
            </a:r>
          </a:p>
          <a:p>
            <a:pPr eaLnBrk="1" hangingPunct="1">
              <a:lnSpc>
                <a:spcPct val="100000"/>
              </a:lnSpc>
              <a:spcAft>
                <a:spcPts val="300"/>
              </a:spcAft>
            </a:pPr>
            <a:r>
              <a:rPr lang="en-US" dirty="0"/>
              <a:t>Do not give rate information for:</a:t>
            </a:r>
          </a:p>
          <a:p>
            <a:pPr marL="1143000" lvl="1" eaLnBrk="1" hangingPunct="1">
              <a:lnSpc>
                <a:spcPct val="100000"/>
              </a:lnSpc>
              <a:spcAft>
                <a:spcPts val="0"/>
              </a:spcAft>
            </a:pPr>
            <a:r>
              <a:rPr lang="en-US" dirty="0"/>
              <a:t>services furnished at cost; or</a:t>
            </a:r>
          </a:p>
          <a:p>
            <a:pPr marL="1143000" lvl="1" eaLnBrk="1" hangingPunct="1">
              <a:lnSpc>
                <a:spcPct val="100000"/>
              </a:lnSpc>
              <a:spcAft>
                <a:spcPts val="0"/>
              </a:spcAft>
            </a:pPr>
            <a:r>
              <a:rPr lang="en-US" dirty="0"/>
              <a:t>services or facilities furnished to nonsubscribers. Rate information should </a:t>
            </a:r>
            <a:br>
              <a:rPr lang="en-US" dirty="0"/>
            </a:br>
            <a:r>
              <a:rPr lang="en-US" dirty="0"/>
              <a:t>include both the amount of the charge and the unit in which it is usually billed.</a:t>
            </a:r>
          </a:p>
        </p:txBody>
      </p:sp>
      <p:sp>
        <p:nvSpPr>
          <p:cNvPr id="6"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pic>
        <p:nvPicPr>
          <p:cNvPr id="7" name="Picture 6" descr="SA3c-2015_SpaceF.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4127500"/>
            <a:ext cx="7010400" cy="2425700"/>
          </a:xfrm>
          <a:prstGeom prst="rect">
            <a:avLst/>
          </a:prstGeom>
          <a:ln w="19050" cmpd="sng">
            <a:solidFill>
              <a:schemeClr val="tx1"/>
            </a:solidFill>
            <a:prstDash val="solid"/>
          </a:ln>
        </p:spPr>
      </p:pic>
    </p:spTree>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00" y="2743200"/>
            <a:ext cx="7023100" cy="3568700"/>
          </a:xfrm>
          <a:prstGeom prst="rect">
            <a:avLst/>
          </a:prstGeom>
          <a:solidFill>
            <a:schemeClr val="bg1"/>
          </a:solidFill>
          <a:ln w="19050" cmpd="sng">
            <a:solidFill>
              <a:schemeClr val="tx1"/>
            </a:solidFill>
            <a:prstDash val="solid"/>
          </a:ln>
        </p:spPr>
      </p:pic>
      <p:sp>
        <p:nvSpPr>
          <p:cNvPr id="49153" name="Rectangle 3"/>
          <p:cNvSpPr>
            <a:spLocks noChangeArrowheads="1"/>
          </p:cNvSpPr>
          <p:nvPr/>
        </p:nvSpPr>
        <p:spPr bwMode="auto">
          <a:xfrm>
            <a:off x="0" y="685800"/>
            <a:ext cx="91440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endParaRPr lang="en-US" sz="1400" b="1" baseline="0">
              <a:latin typeface="Georgia" charset="0"/>
            </a:endParaRPr>
          </a:p>
          <a:p>
            <a:pPr eaLnBrk="0" hangingPunct="0"/>
            <a:endParaRPr lang="en-US" sz="1400" baseline="0">
              <a:latin typeface="Georgia" charset="0"/>
              <a:cs typeface="Times New Roman" charset="0"/>
            </a:endParaRPr>
          </a:p>
          <a:p>
            <a:pPr eaLnBrk="0" hangingPunct="0"/>
            <a:endParaRPr lang="en-US" sz="1400" baseline="0">
              <a:latin typeface="Georgia" charset="0"/>
            </a:endParaRPr>
          </a:p>
        </p:txBody>
      </p:sp>
      <p:sp>
        <p:nvSpPr>
          <p:cNvPr id="26645" name="Text Box 21"/>
          <p:cNvSpPr txBox="1">
            <a:spLocks noChangeArrowheads="1"/>
          </p:cNvSpPr>
          <p:nvPr/>
        </p:nvSpPr>
        <p:spPr bwMode="auto">
          <a:xfrm>
            <a:off x="1524000" y="990600"/>
            <a:ext cx="1371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500" b="1" baseline="0">
                <a:solidFill>
                  <a:srgbClr val="666666"/>
                </a:solidFill>
                <a:latin typeface="Arial" charset="0"/>
                <a:cs typeface="+mn-cs"/>
              </a:rPr>
              <a:t>Television</a:t>
            </a:r>
            <a:endParaRPr lang="en-US" sz="2800" b="1" baseline="0">
              <a:solidFill>
                <a:srgbClr val="666666"/>
              </a:solidFill>
              <a:latin typeface="Arial" charset="0"/>
              <a:cs typeface="+mn-cs"/>
            </a:endParaRPr>
          </a:p>
        </p:txBody>
      </p:sp>
      <p:sp>
        <p:nvSpPr>
          <p:cNvPr id="49155" name="Rectangle 24"/>
          <p:cNvSpPr>
            <a:spLocks noGrp="1"/>
          </p:cNvSpPr>
          <p:nvPr>
            <p:ph type="title" idx="4294967295"/>
          </p:nvPr>
        </p:nvSpPr>
        <p:spPr>
          <a:xfrm>
            <a:off x="1600200" y="-1"/>
            <a:ext cx="7315200" cy="1406525"/>
          </a:xfrm>
        </p:spPr>
        <p:txBody>
          <a:bodyPr anchor="ctr"/>
          <a:lstStyle/>
          <a:p>
            <a:pPr eaLnBrk="1" hangingPunct="1"/>
            <a:r>
              <a:rPr lang="en-US" dirty="0"/>
              <a:t>Space G: Primary Transmitters</a:t>
            </a:r>
          </a:p>
        </p:txBody>
      </p:sp>
      <p:sp>
        <p:nvSpPr>
          <p:cNvPr id="49156" name="Rectangle 25"/>
          <p:cNvSpPr>
            <a:spLocks noGrp="1"/>
          </p:cNvSpPr>
          <p:nvPr>
            <p:ph type="body" idx="4294967295"/>
          </p:nvPr>
        </p:nvSpPr>
        <p:spPr>
          <a:xfrm>
            <a:off x="457200" y="1905000"/>
            <a:ext cx="8382000" cy="2117725"/>
          </a:xfrm>
        </p:spPr>
        <p:txBody>
          <a:bodyPr/>
          <a:lstStyle/>
          <a:p>
            <a:pPr eaLnBrk="1" hangingPunct="1">
              <a:lnSpc>
                <a:spcPct val="110000"/>
              </a:lnSpc>
              <a:buFontTx/>
              <a:buNone/>
            </a:pPr>
            <a:r>
              <a:rPr lang="en-US" dirty="0"/>
              <a:t>	List all network, independent, and educational stations (including translator and low power television stations), simulcast, and multicast streams carried by the cable system.</a:t>
            </a:r>
          </a:p>
        </p:txBody>
      </p:sp>
      <p:sp>
        <p:nvSpPr>
          <p:cNvPr id="26634" name="AutoShape 10"/>
          <p:cNvSpPr>
            <a:spLocks noChangeArrowheads="1"/>
          </p:cNvSpPr>
          <p:nvPr/>
        </p:nvSpPr>
        <p:spPr bwMode="auto">
          <a:xfrm>
            <a:off x="914400" y="5486400"/>
            <a:ext cx="4800600" cy="9906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dirty="0">
                <a:solidFill>
                  <a:srgbClr val="1284A8"/>
                </a:solidFill>
                <a:latin typeface="Arial" charset="0"/>
                <a:cs typeface="Times New Roman" charset="0"/>
              </a:rPr>
              <a:t>Check the call sign, broadcast channel number,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station type, distant, basis of carriage if distant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(LAC, E, O), and location of station.</a:t>
            </a:r>
            <a:endParaRPr lang="en-US" sz="1700" baseline="0" dirty="0">
              <a:latin typeface="Arial" charset="0"/>
              <a:cs typeface="Times New Roman" charset="0"/>
            </a:endParaRPr>
          </a:p>
        </p:txBody>
      </p:sp>
      <p:sp>
        <p:nvSpPr>
          <p:cNvPr id="9"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barn(outVertical)">
                                      <p:cBhvr>
                                        <p:cTn id="7" dur="5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H.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00" y="2743200"/>
            <a:ext cx="7023100" cy="3086100"/>
          </a:xfrm>
          <a:prstGeom prst="rect">
            <a:avLst/>
          </a:prstGeom>
          <a:solidFill>
            <a:schemeClr val="bg1"/>
          </a:solidFill>
          <a:ln w="19050" cmpd="sng">
            <a:solidFill>
              <a:schemeClr val="tx1"/>
            </a:solidFill>
            <a:prstDash val="solid"/>
          </a:ln>
        </p:spPr>
      </p:pic>
      <p:sp>
        <p:nvSpPr>
          <p:cNvPr id="51201" name="Rectangle 2"/>
          <p:cNvSpPr>
            <a:spLocks noChangeArrowheads="1"/>
          </p:cNvSpPr>
          <p:nvPr/>
        </p:nvSpPr>
        <p:spPr bwMode="auto">
          <a:xfrm>
            <a:off x="1524000" y="990600"/>
            <a:ext cx="1447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baseline="0">
                <a:solidFill>
                  <a:srgbClr val="666666"/>
                </a:solidFill>
                <a:latin typeface="Arial" charset="0"/>
                <a:cs typeface="Times New Roman" charset="0"/>
              </a:rPr>
              <a:t>Radio</a:t>
            </a:r>
            <a:endParaRPr lang="en-US" sz="1400" baseline="0">
              <a:solidFill>
                <a:srgbClr val="666666"/>
              </a:solidFill>
              <a:latin typeface="Georgia" charset="0"/>
            </a:endParaRPr>
          </a:p>
        </p:txBody>
      </p:sp>
      <p:sp>
        <p:nvSpPr>
          <p:cNvPr id="51202" name="Rectangle 15"/>
          <p:cNvSpPr>
            <a:spLocks noGrp="1"/>
          </p:cNvSpPr>
          <p:nvPr>
            <p:ph type="title" idx="4294967295"/>
          </p:nvPr>
        </p:nvSpPr>
        <p:spPr>
          <a:xfrm>
            <a:off x="1600200" y="-1"/>
            <a:ext cx="7315200" cy="1406525"/>
          </a:xfrm>
        </p:spPr>
        <p:txBody>
          <a:bodyPr anchor="ctr"/>
          <a:lstStyle/>
          <a:p>
            <a:pPr eaLnBrk="1" hangingPunct="1"/>
            <a:r>
              <a:rPr lang="en-US" dirty="0"/>
              <a:t>Space H: Primary Transmitters </a:t>
            </a:r>
          </a:p>
        </p:txBody>
      </p:sp>
      <p:sp>
        <p:nvSpPr>
          <p:cNvPr id="51203" name="Rectangle 16"/>
          <p:cNvSpPr>
            <a:spLocks noGrp="1"/>
          </p:cNvSpPr>
          <p:nvPr>
            <p:ph type="body" sz="half" idx="4294967295"/>
          </p:nvPr>
        </p:nvSpPr>
        <p:spPr>
          <a:xfrm>
            <a:off x="457200" y="1905000"/>
            <a:ext cx="8229600" cy="762000"/>
          </a:xfrm>
        </p:spPr>
        <p:txBody>
          <a:bodyPr/>
          <a:lstStyle/>
          <a:p>
            <a:pPr eaLnBrk="1" hangingPunct="1">
              <a:lnSpc>
                <a:spcPct val="110000"/>
              </a:lnSpc>
              <a:buFontTx/>
              <a:buNone/>
            </a:pPr>
            <a:r>
              <a:rPr lang="en-US" dirty="0"/>
              <a:t>	Identify primary radio transmitters whose signals were carried by the cable system during the period.</a:t>
            </a:r>
          </a:p>
        </p:txBody>
      </p:sp>
      <p:sp>
        <p:nvSpPr>
          <p:cNvPr id="7"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spTree>
  </p:cSld>
  <p:clrMapOvr>
    <a:masterClrMapping/>
  </p:clrMapOvr>
  <p:transition spd="med">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7"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
        <p:nvSpPr>
          <p:cNvPr id="16386" name="Rectangle 22"/>
          <p:cNvSpPr>
            <a:spLocks noGrp="1"/>
          </p:cNvSpPr>
          <p:nvPr>
            <p:ph type="title" idx="4294967295"/>
          </p:nvPr>
        </p:nvSpPr>
        <p:spPr>
          <a:xfrm>
            <a:off x="1600200" y="-1"/>
            <a:ext cx="7315200" cy="1406525"/>
          </a:xfrm>
        </p:spPr>
        <p:txBody>
          <a:bodyPr anchor="ctr"/>
          <a:lstStyle/>
          <a:p>
            <a:pPr eaLnBrk="1" hangingPunct="1"/>
            <a:r>
              <a:rPr lang="en-US" dirty="0"/>
              <a:t>What is the statutory license</a:t>
            </a:r>
            <a:br>
              <a:rPr lang="en-US" dirty="0"/>
            </a:br>
            <a:r>
              <a:rPr lang="en-US" dirty="0"/>
              <a:t>for cable systems?</a:t>
            </a:r>
          </a:p>
        </p:txBody>
      </p:sp>
      <p:sp>
        <p:nvSpPr>
          <p:cNvPr id="16387" name="Rectangle 23"/>
          <p:cNvSpPr>
            <a:spLocks noGrp="1"/>
          </p:cNvSpPr>
          <p:nvPr>
            <p:ph type="body" idx="4294967295"/>
          </p:nvPr>
        </p:nvSpPr>
        <p:spPr/>
        <p:txBody>
          <a:bodyPr/>
          <a:lstStyle/>
          <a:p>
            <a:pPr eaLnBrk="1" hangingPunct="1"/>
            <a:r>
              <a:rPr lang="en-US" dirty="0"/>
              <a:t>The Section 111 license permits a cable operator to retransmit both radio and television signals to its subscribers who pay a fee for such service.</a:t>
            </a:r>
          </a:p>
          <a:p>
            <a:pPr eaLnBrk="1" hangingPunct="1"/>
            <a:r>
              <a:rPr lang="en-US" dirty="0"/>
              <a:t>The purpose of Section 111 is to permit cable systems to carry broadcast signals while compensating copyright owners for the public performance of their works, without the transaction costs associated with marketplace negotiations for the carriage of copyrighted programs.</a:t>
            </a:r>
          </a:p>
          <a:p>
            <a:pPr eaLnBrk="1" hangingPunct="1"/>
            <a:r>
              <a:rPr lang="en-US" dirty="0"/>
              <a:t>Section 111 allows cable operators to complement the carriage of local broadcast signals with distant signal programming that is generally unavailable in local markets.</a:t>
            </a:r>
          </a:p>
        </p:txBody>
      </p:sp>
    </p:spTree>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I.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743200"/>
            <a:ext cx="7010400" cy="3060700"/>
          </a:xfrm>
          <a:prstGeom prst="rect">
            <a:avLst/>
          </a:prstGeom>
          <a:solidFill>
            <a:schemeClr val="bg1"/>
          </a:solidFill>
          <a:ln w="19050" cmpd="sng">
            <a:solidFill>
              <a:schemeClr val="tx1"/>
            </a:solidFill>
            <a:prstDash val="solid"/>
          </a:ln>
        </p:spPr>
      </p:pic>
      <p:sp>
        <p:nvSpPr>
          <p:cNvPr id="53250" name="Rectangle 11"/>
          <p:cNvSpPr>
            <a:spLocks noGrp="1"/>
          </p:cNvSpPr>
          <p:nvPr>
            <p:ph type="title" idx="4294967295"/>
          </p:nvPr>
        </p:nvSpPr>
        <p:spPr>
          <a:xfrm>
            <a:off x="1600200" y="-1"/>
            <a:ext cx="7315200" cy="1406525"/>
          </a:xfrm>
        </p:spPr>
        <p:txBody>
          <a:bodyPr anchor="ctr"/>
          <a:lstStyle/>
          <a:p>
            <a:pPr eaLnBrk="1" hangingPunct="1"/>
            <a:r>
              <a:rPr lang="en-US" dirty="0"/>
              <a:t>Space I: Substitute Carriage</a:t>
            </a:r>
          </a:p>
        </p:txBody>
      </p:sp>
      <p:sp>
        <p:nvSpPr>
          <p:cNvPr id="53251" name="Rectangle 12"/>
          <p:cNvSpPr>
            <a:spLocks noGrp="1"/>
          </p:cNvSpPr>
          <p:nvPr>
            <p:ph type="body" sz="half" idx="4294967295"/>
          </p:nvPr>
        </p:nvSpPr>
        <p:spPr>
          <a:xfrm>
            <a:off x="457200" y="1905000"/>
            <a:ext cx="8229600" cy="533400"/>
          </a:xfrm>
        </p:spPr>
        <p:txBody>
          <a:bodyPr/>
          <a:lstStyle/>
          <a:p>
            <a:pPr eaLnBrk="1" hangingPunct="1">
              <a:buFontTx/>
              <a:buNone/>
            </a:pPr>
            <a:r>
              <a:rPr lang="en-US" dirty="0"/>
              <a:t>	Give the names and titles of the substitute or part-time carriage programs.</a:t>
            </a:r>
          </a:p>
        </p:txBody>
      </p:sp>
      <p:sp>
        <p:nvSpPr>
          <p:cNvPr id="8"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sp>
        <p:nvSpPr>
          <p:cNvPr id="9" name="AutoShape 19"/>
          <p:cNvSpPr>
            <a:spLocks noChangeArrowheads="1"/>
          </p:cNvSpPr>
          <p:nvPr/>
        </p:nvSpPr>
        <p:spPr bwMode="auto">
          <a:xfrm>
            <a:off x="914400" y="5486400"/>
            <a:ext cx="7315200" cy="9906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700" baseline="0" dirty="0">
                <a:solidFill>
                  <a:srgbClr val="1284A8"/>
                </a:solidFill>
                <a:latin typeface="Arial" charset="0"/>
                <a:cs typeface="+mn-cs"/>
              </a:rPr>
              <a:t>Complete the logs showing times, dates, stations, and programs involved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in any </a:t>
            </a:r>
            <a:r>
              <a:rPr lang="en-US" sz="1700" baseline="0" dirty="0" err="1">
                <a:solidFill>
                  <a:srgbClr val="1284A8"/>
                </a:solidFill>
                <a:latin typeface="Arial" charset="0"/>
                <a:cs typeface="+mn-cs"/>
              </a:rPr>
              <a:t>nonnetwork</a:t>
            </a:r>
            <a:r>
              <a:rPr lang="en-US" sz="1700" baseline="0" dirty="0">
                <a:solidFill>
                  <a:srgbClr val="1284A8"/>
                </a:solidFill>
                <a:latin typeface="Arial" charset="0"/>
                <a:cs typeface="+mn-cs"/>
              </a:rPr>
              <a:t> television programming that was carried in whole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or in part beyond the local service area of the primary transmitter.</a:t>
            </a:r>
          </a:p>
        </p:txBody>
      </p:sp>
      <p:sp>
        <p:nvSpPr>
          <p:cNvPr id="10" name="Text Box 8"/>
          <p:cNvSpPr txBox="1">
            <a:spLocks noChangeArrowheads="1"/>
          </p:cNvSpPr>
          <p:nvPr/>
        </p:nvSpPr>
        <p:spPr bwMode="auto">
          <a:xfrm>
            <a:off x="1524000" y="990600"/>
            <a:ext cx="348524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500" b="1" baseline="0" dirty="0">
                <a:solidFill>
                  <a:srgbClr val="666666"/>
                </a:solidFill>
                <a:latin typeface="Arial" charset="0"/>
                <a:cs typeface="Times New Roman" charset="0"/>
              </a:rPr>
              <a:t>Special Statement and Program Log</a:t>
            </a:r>
            <a:endParaRPr lang="en-US" sz="2000" b="1" baseline="0" dirty="0">
              <a:solidFill>
                <a:srgbClr val="666666"/>
              </a:solidFill>
              <a:latin typeface="Georgia" charset="0"/>
              <a:cs typeface="Times New Roman" charset="0"/>
            </a:endParaRPr>
          </a:p>
        </p:txBody>
      </p:sp>
    </p:spTree>
    <p:extLst>
      <p:ext uri="{BB962C8B-B14F-4D97-AF65-F5344CB8AC3E}">
        <p14:creationId xmlns:p14="http://schemas.microsoft.com/office/powerpoint/2010/main" val="2995504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J.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743200"/>
            <a:ext cx="7010400" cy="3149600"/>
          </a:xfrm>
          <a:prstGeom prst="rect">
            <a:avLst/>
          </a:prstGeom>
          <a:solidFill>
            <a:schemeClr val="bg1"/>
          </a:solidFill>
          <a:ln w="19050" cmpd="sng">
            <a:solidFill>
              <a:schemeClr val="tx1"/>
            </a:solidFill>
            <a:prstDash val="solid"/>
          </a:ln>
        </p:spPr>
      </p:pic>
      <p:sp>
        <p:nvSpPr>
          <p:cNvPr id="53250" name="Rectangle 11"/>
          <p:cNvSpPr>
            <a:spLocks noGrp="1"/>
          </p:cNvSpPr>
          <p:nvPr>
            <p:ph type="title" idx="4294967295"/>
          </p:nvPr>
        </p:nvSpPr>
        <p:spPr>
          <a:xfrm>
            <a:off x="1600200" y="-1"/>
            <a:ext cx="7315200" cy="1406525"/>
          </a:xfrm>
        </p:spPr>
        <p:txBody>
          <a:bodyPr anchor="ctr"/>
          <a:lstStyle/>
          <a:p>
            <a:pPr eaLnBrk="1" hangingPunct="1"/>
            <a:r>
              <a:rPr lang="en-US" dirty="0"/>
              <a:t>Space J: Part-Time Carriage Log</a:t>
            </a:r>
          </a:p>
        </p:txBody>
      </p:sp>
      <p:sp>
        <p:nvSpPr>
          <p:cNvPr id="53251" name="Rectangle 12"/>
          <p:cNvSpPr>
            <a:spLocks noGrp="1"/>
          </p:cNvSpPr>
          <p:nvPr>
            <p:ph type="body" sz="half" idx="4294967295"/>
          </p:nvPr>
        </p:nvSpPr>
        <p:spPr>
          <a:xfrm>
            <a:off x="457200" y="1905000"/>
            <a:ext cx="8229600" cy="533400"/>
          </a:xfrm>
        </p:spPr>
        <p:txBody>
          <a:bodyPr/>
          <a:lstStyle/>
          <a:p>
            <a:pPr eaLnBrk="1" hangingPunct="1">
              <a:buFontTx/>
              <a:buNone/>
            </a:pPr>
            <a:r>
              <a:rPr lang="en-US" dirty="0"/>
              <a:t>	Give the total dates and hours of carriage if your system listed a station’s basis of carriage as “LAC” for part-time carriage due to lack of activated channel capacity.</a:t>
            </a:r>
          </a:p>
        </p:txBody>
      </p:sp>
      <p:sp>
        <p:nvSpPr>
          <p:cNvPr id="8"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sp>
        <p:nvSpPr>
          <p:cNvPr id="10" name="AutoShape 19"/>
          <p:cNvSpPr>
            <a:spLocks noChangeArrowheads="1"/>
          </p:cNvSpPr>
          <p:nvPr/>
        </p:nvSpPr>
        <p:spPr bwMode="auto">
          <a:xfrm>
            <a:off x="1981200" y="5562600"/>
            <a:ext cx="5257800" cy="7620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700" baseline="0" dirty="0">
                <a:solidFill>
                  <a:srgbClr val="1284A8"/>
                </a:solidFill>
                <a:latin typeface="Arial" charset="0"/>
                <a:cs typeface="+mn-cs"/>
              </a:rPr>
              <a:t>All columns must be completed if a station’s basis of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carriage was listed as “LAC” in space G, column 5.</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p:cNvSpPr>
            <a:spLocks noGrp="1"/>
          </p:cNvSpPr>
          <p:nvPr>
            <p:ph type="title" idx="4294967295"/>
          </p:nvPr>
        </p:nvSpPr>
        <p:spPr>
          <a:xfrm>
            <a:off x="1600200" y="-1"/>
            <a:ext cx="7315200" cy="1406525"/>
          </a:xfrm>
        </p:spPr>
        <p:txBody>
          <a:bodyPr anchor="ctr"/>
          <a:lstStyle/>
          <a:p>
            <a:pPr eaLnBrk="1" hangingPunct="1"/>
            <a:r>
              <a:rPr lang="en-US" dirty="0"/>
              <a:t>Space K: Gross Receipts</a:t>
            </a:r>
          </a:p>
        </p:txBody>
      </p:sp>
      <p:sp>
        <p:nvSpPr>
          <p:cNvPr id="53251" name="Rectangle 12"/>
          <p:cNvSpPr>
            <a:spLocks noGrp="1"/>
          </p:cNvSpPr>
          <p:nvPr>
            <p:ph type="body" sz="half" idx="4294967295"/>
          </p:nvPr>
        </p:nvSpPr>
        <p:spPr>
          <a:xfrm>
            <a:off x="457200" y="1905000"/>
            <a:ext cx="8229600" cy="533400"/>
          </a:xfrm>
        </p:spPr>
        <p:txBody>
          <a:bodyPr/>
          <a:lstStyle/>
          <a:p>
            <a:pPr eaLnBrk="1" hangingPunct="1">
              <a:buFontTx/>
              <a:buNone/>
            </a:pPr>
            <a:r>
              <a:rPr lang="en-US" dirty="0"/>
              <a:t>	Follow instructions as directed. Errors could lead to an under or over payment when determining the fee owed.</a:t>
            </a:r>
          </a:p>
        </p:txBody>
      </p:sp>
      <p:sp>
        <p:nvSpPr>
          <p:cNvPr id="8" name="Rectangle 2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a:t>
            </a:r>
            <a:r>
              <a:rPr lang="en-US" sz="1000" b="1" baseline="0" dirty="0">
                <a:solidFill>
                  <a:schemeClr val="hlink"/>
                </a:solidFill>
                <a:latin typeface="Arial" charset="0"/>
                <a:cs typeface="+mn-cs"/>
              </a:rPr>
              <a:t>Revenues</a:t>
            </a:r>
            <a:r>
              <a:rPr lang="en-US" sz="1000" baseline="0" dirty="0">
                <a:solidFill>
                  <a:srgbClr val="666666"/>
                </a:solidFill>
                <a:latin typeface="Arial" charset="0"/>
                <a:cs typeface="+mn-cs"/>
              </a:rPr>
              <a:t> &gt; Fees &gt; Certification &gt; Interest &gt; DSE &gt; Contact</a:t>
            </a:r>
          </a:p>
        </p:txBody>
      </p:sp>
      <p:pic>
        <p:nvPicPr>
          <p:cNvPr id="7" name="Picture 13" descr="se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8700" y="3144838"/>
            <a:ext cx="7048500" cy="11985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9" name="AutoShape 10"/>
          <p:cNvSpPr>
            <a:spLocks noChangeArrowheads="1"/>
          </p:cNvSpPr>
          <p:nvPr/>
        </p:nvSpPr>
        <p:spPr bwMode="auto">
          <a:xfrm>
            <a:off x="2667000" y="4572000"/>
            <a:ext cx="3886200" cy="8382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nchorCtr="1"/>
          <a:lstStyle/>
          <a:p>
            <a:pPr>
              <a:defRPr/>
            </a:pPr>
            <a:r>
              <a:rPr lang="en-US" sz="1700" baseline="0" dirty="0">
                <a:solidFill>
                  <a:srgbClr val="1284A8"/>
                </a:solidFill>
                <a:latin typeface="Arial" charset="0"/>
                <a:cs typeface="Times New Roman" charset="0"/>
              </a:rPr>
              <a:t>Check that the amount of gross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receipts is at least $527,600 or more.</a:t>
            </a:r>
            <a:endParaRPr lang="en-US" sz="1700" baseline="0" dirty="0">
              <a:latin typeface="Arial" charset="0"/>
              <a:cs typeface="Times New Roman" charset="0"/>
            </a:endParaRPr>
          </a:p>
        </p:txBody>
      </p:sp>
    </p:spTree>
    <p:extLst>
      <p:ext uri="{BB962C8B-B14F-4D97-AF65-F5344CB8AC3E}">
        <p14:creationId xmlns:p14="http://schemas.microsoft.com/office/powerpoint/2010/main" val="353494413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8"/>
          <p:cNvSpPr>
            <a:spLocks noChangeArrowheads="1"/>
          </p:cNvSpPr>
          <p:nvPr/>
        </p:nvSpPr>
        <p:spPr bwMode="auto">
          <a:xfrm>
            <a:off x="838200" y="4876800"/>
            <a:ext cx="736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sz="1400" b="1" baseline="0">
              <a:solidFill>
                <a:srgbClr val="333399"/>
              </a:solidFill>
              <a:latin typeface="Georgia" charset="0"/>
              <a:cs typeface="Times New Roman" charset="0"/>
            </a:endParaRPr>
          </a:p>
        </p:txBody>
      </p:sp>
      <p:sp>
        <p:nvSpPr>
          <p:cNvPr id="57346" name="Rectangle 16"/>
          <p:cNvSpPr>
            <a:spLocks noGrp="1"/>
          </p:cNvSpPr>
          <p:nvPr>
            <p:ph type="title" idx="4294967295"/>
          </p:nvPr>
        </p:nvSpPr>
        <p:spPr>
          <a:xfrm>
            <a:off x="1600200" y="-1"/>
            <a:ext cx="7543800" cy="1406525"/>
          </a:xfrm>
        </p:spPr>
        <p:txBody>
          <a:bodyPr anchor="ctr"/>
          <a:lstStyle/>
          <a:p>
            <a:pPr eaLnBrk="1" hangingPunct="1"/>
            <a:r>
              <a:rPr lang="en-US" dirty="0"/>
              <a:t>Space L: Copyright Royalty and Filing Fees</a:t>
            </a:r>
          </a:p>
        </p:txBody>
      </p:sp>
      <p:sp>
        <p:nvSpPr>
          <p:cNvPr id="57347" name="Rectangle 17"/>
          <p:cNvSpPr>
            <a:spLocks noGrp="1"/>
          </p:cNvSpPr>
          <p:nvPr>
            <p:ph type="body" idx="4294967295"/>
          </p:nvPr>
        </p:nvSpPr>
        <p:spPr>
          <a:xfrm>
            <a:off x="457200" y="1905000"/>
            <a:ext cx="7620000" cy="4389438"/>
          </a:xfrm>
        </p:spPr>
        <p:txBody>
          <a:bodyPr/>
          <a:lstStyle/>
          <a:p>
            <a:pPr eaLnBrk="1" hangingPunct="1">
              <a:buFontTx/>
              <a:buNone/>
            </a:pPr>
            <a:r>
              <a:rPr lang="en-US" dirty="0"/>
              <a:t>	Use the blocks to determine the:</a:t>
            </a:r>
          </a:p>
          <a:p>
            <a:pPr lvl="1" eaLnBrk="1" hangingPunct="1"/>
            <a:r>
              <a:rPr lang="en-US" dirty="0"/>
              <a:t>minimum fee;</a:t>
            </a:r>
          </a:p>
          <a:p>
            <a:pPr lvl="1" eaLnBrk="1" hangingPunct="1"/>
            <a:r>
              <a:rPr lang="en-US" dirty="0"/>
              <a:t>check the appropriate box in Block 2 if distant stations are carried or not carried, and follow the instructions;</a:t>
            </a:r>
          </a:p>
          <a:p>
            <a:pPr lvl="1" eaLnBrk="1" hangingPunct="1"/>
            <a:r>
              <a:rPr lang="en-US" dirty="0"/>
              <a:t>filing fee</a:t>
            </a:r>
          </a:p>
          <a:p>
            <a:pPr lvl="1" eaLnBrk="1" hangingPunct="1"/>
            <a:r>
              <a:rPr lang="en-US" dirty="0"/>
              <a:t>interest (if applicable); and</a:t>
            </a:r>
          </a:p>
          <a:p>
            <a:pPr lvl="1" eaLnBrk="1" hangingPunct="1"/>
            <a:r>
              <a:rPr lang="en-US" dirty="0"/>
              <a:t>total fees.</a:t>
            </a:r>
          </a:p>
        </p:txBody>
      </p:sp>
      <p:sp>
        <p:nvSpPr>
          <p:cNvPr id="31762"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Tree>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3c-2015_SpaceL-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00" y="2819400"/>
            <a:ext cx="7035800" cy="1079500"/>
          </a:xfrm>
          <a:prstGeom prst="rect">
            <a:avLst/>
          </a:prstGeom>
          <a:solidFill>
            <a:schemeClr val="bg1"/>
          </a:solidFill>
          <a:ln w="19050" cmpd="sng">
            <a:solidFill>
              <a:schemeClr val="tx1"/>
            </a:solidFill>
            <a:prstDash val="solid"/>
          </a:ln>
        </p:spPr>
      </p:pic>
      <p:sp>
        <p:nvSpPr>
          <p:cNvPr id="59393" name="Rectangle 17"/>
          <p:cNvSpPr>
            <a:spLocks noGrp="1"/>
          </p:cNvSpPr>
          <p:nvPr>
            <p:ph type="title"/>
          </p:nvPr>
        </p:nvSpPr>
        <p:spPr>
          <a:xfrm>
            <a:off x="1600200" y="-1"/>
            <a:ext cx="7315200" cy="1406525"/>
          </a:xfrm>
        </p:spPr>
        <p:txBody>
          <a:bodyPr anchor="ctr"/>
          <a:lstStyle/>
          <a:p>
            <a:pPr eaLnBrk="1" hangingPunct="1"/>
            <a:r>
              <a:rPr lang="en-US" dirty="0"/>
              <a:t>Space L: Block 1 – Minimum Fee</a:t>
            </a:r>
          </a:p>
        </p:txBody>
      </p:sp>
      <p:sp>
        <p:nvSpPr>
          <p:cNvPr id="59394" name="Rectangle 18"/>
          <p:cNvSpPr>
            <a:spLocks noGrp="1"/>
          </p:cNvSpPr>
          <p:nvPr>
            <p:ph type="body" idx="1"/>
          </p:nvPr>
        </p:nvSpPr>
        <p:spPr/>
        <p:txBody>
          <a:bodyPr/>
          <a:lstStyle/>
          <a:p>
            <a:pPr eaLnBrk="1" hangingPunct="1">
              <a:buFontTx/>
              <a:buNone/>
            </a:pPr>
            <a:r>
              <a:rPr lang="en-US" dirty="0"/>
              <a:t>	Enter the amount of gross receipts in line 1. Multiply amount in line 1 by 0.01064. </a:t>
            </a:r>
            <a:br>
              <a:rPr lang="en-US" dirty="0"/>
            </a:br>
            <a:r>
              <a:rPr lang="en-US" dirty="0"/>
              <a:t>This amount is the minimum fee.</a:t>
            </a:r>
          </a:p>
        </p:txBody>
      </p:sp>
      <p:sp>
        <p:nvSpPr>
          <p:cNvPr id="6"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Tree>
  </p:cSld>
  <p:clrMapOvr>
    <a:masterClrMapping/>
  </p:clrMapOvr>
  <p:transition spd="med">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3c-2015_SpaceL-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2819400"/>
            <a:ext cx="7023100" cy="787400"/>
          </a:xfrm>
          <a:prstGeom prst="rect">
            <a:avLst/>
          </a:prstGeom>
          <a:solidFill>
            <a:schemeClr val="bg1"/>
          </a:solidFill>
          <a:ln w="19050" cmpd="sng">
            <a:solidFill>
              <a:schemeClr val="tx1"/>
            </a:solidFill>
            <a:prstDash val="solid"/>
          </a:ln>
        </p:spPr>
      </p:pic>
      <p:sp>
        <p:nvSpPr>
          <p:cNvPr id="61441" name="Rectangle 16"/>
          <p:cNvSpPr>
            <a:spLocks noGrp="1"/>
          </p:cNvSpPr>
          <p:nvPr>
            <p:ph type="title"/>
          </p:nvPr>
        </p:nvSpPr>
        <p:spPr>
          <a:xfrm>
            <a:off x="1600200" y="-1"/>
            <a:ext cx="7315200" cy="1406525"/>
          </a:xfrm>
        </p:spPr>
        <p:txBody>
          <a:bodyPr anchor="ctr"/>
          <a:lstStyle/>
          <a:p>
            <a:pPr eaLnBrk="1" hangingPunct="1"/>
            <a:r>
              <a:rPr lang="en-US" dirty="0"/>
              <a:t>Space L: Block 2 – Distant Television Stations Carried</a:t>
            </a:r>
          </a:p>
        </p:txBody>
      </p:sp>
      <p:sp>
        <p:nvSpPr>
          <p:cNvPr id="61442" name="Rectangle 17"/>
          <p:cNvSpPr>
            <a:spLocks noGrp="1"/>
          </p:cNvSpPr>
          <p:nvPr>
            <p:ph type="body" idx="1"/>
          </p:nvPr>
        </p:nvSpPr>
        <p:spPr/>
        <p:txBody>
          <a:bodyPr/>
          <a:lstStyle/>
          <a:p>
            <a:pPr eaLnBrk="1" hangingPunct="1">
              <a:buFontTx/>
              <a:buNone/>
            </a:pPr>
            <a:r>
              <a:rPr lang="en-US" dirty="0"/>
              <a:t>	If any stations were identified as “distant,” check “Yes” in the block and proceed to </a:t>
            </a:r>
            <a:br>
              <a:rPr lang="en-US" dirty="0"/>
            </a:br>
            <a:r>
              <a:rPr lang="en-US" dirty="0"/>
              <a:t>Part 2 of the DSE schedule. If “No,” complete block 4, line 1.</a:t>
            </a:r>
          </a:p>
        </p:txBody>
      </p:sp>
      <p:sp>
        <p:nvSpPr>
          <p:cNvPr id="6"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Tree>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L-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438400"/>
            <a:ext cx="7010400" cy="1181100"/>
          </a:xfrm>
          <a:prstGeom prst="rect">
            <a:avLst/>
          </a:prstGeom>
          <a:solidFill>
            <a:schemeClr val="bg1"/>
          </a:solidFill>
          <a:ln w="19050" cmpd="sng">
            <a:solidFill>
              <a:srgbClr val="000000"/>
            </a:solidFill>
          </a:ln>
        </p:spPr>
      </p:pic>
      <p:sp>
        <p:nvSpPr>
          <p:cNvPr id="63490" name="Rectangle 33"/>
          <p:cNvSpPr>
            <a:spLocks noGrp="1"/>
          </p:cNvSpPr>
          <p:nvPr>
            <p:ph type="title"/>
          </p:nvPr>
        </p:nvSpPr>
        <p:spPr>
          <a:xfrm>
            <a:off x="1600200" y="-1"/>
            <a:ext cx="7315200" cy="1406525"/>
          </a:xfrm>
        </p:spPr>
        <p:txBody>
          <a:bodyPr anchor="ctr"/>
          <a:lstStyle/>
          <a:p>
            <a:pPr eaLnBrk="1" hangingPunct="1"/>
            <a:r>
              <a:rPr lang="en-US" dirty="0"/>
              <a:t>Space L: Block 3 – Base Rate / 3.75 Fee</a:t>
            </a:r>
          </a:p>
        </p:txBody>
      </p:sp>
      <p:sp>
        <p:nvSpPr>
          <p:cNvPr id="9"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
        <p:nvSpPr>
          <p:cNvPr id="6" name="AutoShape 28"/>
          <p:cNvSpPr>
            <a:spLocks noChangeArrowheads="1"/>
          </p:cNvSpPr>
          <p:nvPr/>
        </p:nvSpPr>
        <p:spPr bwMode="auto">
          <a:xfrm>
            <a:off x="1600200" y="4114800"/>
            <a:ext cx="6019800" cy="8382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Leave blank until the DSE Schedule is completed. Enter the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amounts from Parts 6, 8 and/or 9 of the DSE Schedule.</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3c-2015_SpaceL-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133601"/>
            <a:ext cx="7010400" cy="2463800"/>
          </a:xfrm>
          <a:prstGeom prst="rect">
            <a:avLst/>
          </a:prstGeom>
          <a:solidFill>
            <a:schemeClr val="bg1"/>
          </a:solidFill>
          <a:ln w="19050" cmpd="sng">
            <a:solidFill>
              <a:schemeClr val="tx1"/>
            </a:solidFill>
            <a:prstDash val="solid"/>
          </a:ln>
        </p:spPr>
      </p:pic>
      <p:sp>
        <p:nvSpPr>
          <p:cNvPr id="63490" name="Rectangle 33"/>
          <p:cNvSpPr>
            <a:spLocks noGrp="1"/>
          </p:cNvSpPr>
          <p:nvPr>
            <p:ph type="title" idx="4294967295"/>
          </p:nvPr>
        </p:nvSpPr>
        <p:spPr>
          <a:xfrm>
            <a:off x="1600200" y="-1"/>
            <a:ext cx="7315200" cy="1406525"/>
          </a:xfrm>
        </p:spPr>
        <p:txBody>
          <a:bodyPr anchor="ctr"/>
          <a:lstStyle/>
          <a:p>
            <a:pPr eaLnBrk="1" hangingPunct="1"/>
            <a:r>
              <a:rPr lang="en-US" dirty="0"/>
              <a:t>Space L: Block 4 – Total Royalty and </a:t>
            </a:r>
            <a:br>
              <a:rPr lang="en-US" dirty="0"/>
            </a:br>
            <a:r>
              <a:rPr lang="en-US" dirty="0"/>
              <a:t>Filing Fees</a:t>
            </a:r>
          </a:p>
        </p:txBody>
      </p:sp>
      <p:grpSp>
        <p:nvGrpSpPr>
          <p:cNvPr id="33837" name="Group 45"/>
          <p:cNvGrpSpPr>
            <a:grpSpLocks/>
          </p:cNvGrpSpPr>
          <p:nvPr/>
        </p:nvGrpSpPr>
        <p:grpSpPr bwMode="auto">
          <a:xfrm>
            <a:off x="762000" y="4495583"/>
            <a:ext cx="7696193" cy="1981202"/>
            <a:chOff x="1115" y="2887"/>
            <a:chExt cx="4848" cy="1063"/>
          </a:xfrm>
        </p:grpSpPr>
        <p:sp>
          <p:nvSpPr>
            <p:cNvPr id="33823" name="Line 31"/>
            <p:cNvSpPr>
              <a:spLocks noChangeShapeType="1"/>
            </p:cNvSpPr>
            <p:nvPr/>
          </p:nvSpPr>
          <p:spPr bwMode="auto">
            <a:xfrm flipV="1">
              <a:off x="4139" y="2887"/>
              <a:ext cx="432" cy="245"/>
            </a:xfrm>
            <a:prstGeom prst="line">
              <a:avLst/>
            </a:prstGeom>
            <a:noFill/>
            <a:ln w="3810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3812" name="AutoShape 20"/>
            <p:cNvSpPr>
              <a:spLocks noChangeArrowheads="1"/>
            </p:cNvSpPr>
            <p:nvPr/>
          </p:nvSpPr>
          <p:spPr bwMode="auto">
            <a:xfrm>
              <a:off x="1115" y="3132"/>
              <a:ext cx="4848" cy="818"/>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dirty="0">
                  <a:solidFill>
                    <a:srgbClr val="1284A8"/>
                  </a:solidFill>
                  <a:latin typeface="Arial" charset="0"/>
                  <a:cs typeface="Times New Roman" charset="0"/>
                </a:rPr>
                <a:t>Important: When you file your SOAs on form SA 3, you must also submit the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royalty and required filing fees you have computed in the blocks above.</a:t>
              </a:r>
              <a:r>
                <a:rPr lang="en-US" sz="1700" b="1" baseline="0" dirty="0">
                  <a:solidFill>
                    <a:srgbClr val="1284A8"/>
                  </a:solidFill>
                  <a:latin typeface="Arial" charset="0"/>
                  <a:cs typeface="Times New Roman" charset="0"/>
                </a:rPr>
                <a:t> </a:t>
              </a:r>
              <a:r>
                <a:rPr lang="en-US" sz="1700" baseline="0" dirty="0">
                  <a:solidFill>
                    <a:srgbClr val="1284A8"/>
                  </a:solidFill>
                  <a:latin typeface="Arial" charset="0"/>
                  <a:cs typeface="Times New Roman" charset="0"/>
                </a:rPr>
                <a:t>Your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remittance must be in the form of an electronic payment payable to Register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of Copyrights. For additional Electronic Funds Transfer (EFT) information,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visit </a:t>
              </a:r>
              <a:r>
                <a:rPr lang="en-US" sz="1700" i="1" baseline="0" dirty="0">
                  <a:solidFill>
                    <a:srgbClr val="1284A8"/>
                  </a:solidFill>
                  <a:latin typeface="Arial" charset="0"/>
                  <a:cs typeface="Times New Roman" charset="0"/>
                  <a:hlinkClick r:id="rId4"/>
                </a:rPr>
                <a:t>www.copyright.gov/licensing/index.html</a:t>
              </a:r>
              <a:r>
                <a:rPr lang="en-US" sz="1700" baseline="0" dirty="0">
                  <a:solidFill>
                    <a:srgbClr val="1284A8"/>
                  </a:solidFill>
                  <a:latin typeface="Arial" charset="0"/>
                  <a:cs typeface="Times New Roman" charset="0"/>
                </a:rPr>
                <a:t>.</a:t>
              </a:r>
            </a:p>
          </p:txBody>
        </p:sp>
      </p:grpSp>
      <p:sp>
        <p:nvSpPr>
          <p:cNvPr id="9"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Tree>
    <p:extLst>
      <p:ext uri="{BB962C8B-B14F-4D97-AF65-F5344CB8AC3E}">
        <p14:creationId xmlns:p14="http://schemas.microsoft.com/office/powerpoint/2010/main" val="307659270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3837"/>
                                        </p:tgtEl>
                                        <p:attrNameLst>
                                          <p:attrName>style.visibility</p:attrName>
                                        </p:attrNameLst>
                                      </p:cBhvr>
                                      <p:to>
                                        <p:strVal val="visible"/>
                                      </p:to>
                                    </p:set>
                                    <p:animEffect transition="in" filter="fade">
                                      <p:cBhvr>
                                        <p:cTn id="7" dur="1000"/>
                                        <p:tgtEl>
                                          <p:spTgt spid="33837"/>
                                        </p:tgtEl>
                                      </p:cBhvr>
                                    </p:animEffect>
                                    <p:anim calcmode="lin" valueType="num">
                                      <p:cBhvr>
                                        <p:cTn id="8" dur="1000" fill="hold"/>
                                        <p:tgtEl>
                                          <p:spTgt spid="33837"/>
                                        </p:tgtEl>
                                        <p:attrNameLst>
                                          <p:attrName>ppt_x</p:attrName>
                                        </p:attrNameLst>
                                      </p:cBhvr>
                                      <p:tavLst>
                                        <p:tav tm="0">
                                          <p:val>
                                            <p:strVal val="#ppt_x"/>
                                          </p:val>
                                        </p:tav>
                                        <p:tav tm="100000">
                                          <p:val>
                                            <p:strVal val="#ppt_x"/>
                                          </p:val>
                                        </p:tav>
                                      </p:tavLst>
                                    </p:anim>
                                    <p:anim calcmode="lin" valueType="num">
                                      <p:cBhvr>
                                        <p:cTn id="9" dur="900" decel="100000" fill="hold"/>
                                        <p:tgtEl>
                                          <p:spTgt spid="338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8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0" y="0"/>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900" b="1" baseline="0">
                <a:latin typeface="Helvetica-Bold" charset="0"/>
                <a:cs typeface="Times New Roman" charset="0"/>
              </a:rPr>
              <a:t> </a:t>
            </a:r>
            <a:endParaRPr lang="en-US" sz="1200" baseline="0">
              <a:cs typeface="Times New Roman" charset="0"/>
            </a:endParaRPr>
          </a:p>
          <a:p>
            <a:pPr eaLnBrk="0" hangingPunct="0"/>
            <a:endParaRPr lang="en-US" sz="1400" baseline="0">
              <a:latin typeface="Georgia" charset="0"/>
              <a:cs typeface="Times New Roman" charset="0"/>
            </a:endParaRPr>
          </a:p>
        </p:txBody>
      </p:sp>
      <p:sp>
        <p:nvSpPr>
          <p:cNvPr id="65538" name="Rectangle 21"/>
          <p:cNvSpPr>
            <a:spLocks noGrp="1"/>
          </p:cNvSpPr>
          <p:nvPr>
            <p:ph type="title" idx="4294967295"/>
          </p:nvPr>
        </p:nvSpPr>
        <p:spPr>
          <a:xfrm>
            <a:off x="1600200" y="-1"/>
            <a:ext cx="7315200" cy="1406525"/>
          </a:xfrm>
        </p:spPr>
        <p:txBody>
          <a:bodyPr anchor="ctr"/>
          <a:lstStyle/>
          <a:p>
            <a:pPr eaLnBrk="1" hangingPunct="1"/>
            <a:r>
              <a:rPr lang="en-US" dirty="0"/>
              <a:t>Space M: Channels</a:t>
            </a:r>
          </a:p>
        </p:txBody>
      </p:sp>
      <p:sp>
        <p:nvSpPr>
          <p:cNvPr id="34840" name="AutoShape 24"/>
          <p:cNvSpPr>
            <a:spLocks noChangeArrowheads="1"/>
          </p:cNvSpPr>
          <p:nvPr/>
        </p:nvSpPr>
        <p:spPr bwMode="auto">
          <a:xfrm>
            <a:off x="2362200" y="5715000"/>
            <a:ext cx="4114800" cy="4572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a:solidFill>
                  <a:srgbClr val="1284A8"/>
                </a:solidFill>
                <a:latin typeface="Arial" charset="0"/>
                <a:cs typeface="Times New Roman" charset="0"/>
              </a:rPr>
              <a:t>Important: Line 1 must not exceed line 2.</a:t>
            </a:r>
            <a:endParaRPr lang="en-US" sz="1700" baseline="0">
              <a:latin typeface="Arial" charset="0"/>
              <a:cs typeface="Times New Roman" charset="0"/>
            </a:endParaRPr>
          </a:p>
        </p:txBody>
      </p:sp>
      <p:pic>
        <p:nvPicPr>
          <p:cNvPr id="65540" name="Picture 26" descr="secM"/>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746544" y="2666999"/>
            <a:ext cx="7483056" cy="1780475"/>
          </a:xfrm>
          <a:ln w="12700">
            <a:solidFill>
              <a:schemeClr val="tx1"/>
            </a:solidFill>
            <a:miter lim="800000"/>
            <a:headEnd/>
            <a:tailEnd/>
          </a:ln>
        </p:spPr>
      </p:pic>
      <p:grpSp>
        <p:nvGrpSpPr>
          <p:cNvPr id="34861" name="Group 45"/>
          <p:cNvGrpSpPr>
            <a:grpSpLocks/>
          </p:cNvGrpSpPr>
          <p:nvPr/>
        </p:nvGrpSpPr>
        <p:grpSpPr bwMode="auto">
          <a:xfrm>
            <a:off x="5029200" y="1828800"/>
            <a:ext cx="3810000" cy="1752600"/>
            <a:chOff x="3168" y="1152"/>
            <a:chExt cx="2400" cy="1104"/>
          </a:xfrm>
        </p:grpSpPr>
        <p:sp>
          <p:nvSpPr>
            <p:cNvPr id="34846" name="Line 30"/>
            <p:cNvSpPr>
              <a:spLocks noChangeShapeType="1"/>
            </p:cNvSpPr>
            <p:nvPr/>
          </p:nvSpPr>
          <p:spPr bwMode="auto">
            <a:xfrm flipH="1">
              <a:off x="4944" y="1584"/>
              <a:ext cx="384" cy="672"/>
            </a:xfrm>
            <a:prstGeom prst="line">
              <a:avLst/>
            </a:prstGeom>
            <a:noFill/>
            <a:ln w="3810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844" name="AutoShape 28"/>
            <p:cNvSpPr>
              <a:spLocks noChangeArrowheads="1"/>
            </p:cNvSpPr>
            <p:nvPr/>
          </p:nvSpPr>
          <p:spPr bwMode="auto">
            <a:xfrm>
              <a:off x="3168" y="1152"/>
              <a:ext cx="2400" cy="624"/>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dirty="0">
                  <a:solidFill>
                    <a:srgbClr val="1284A8"/>
                  </a:solidFill>
                  <a:latin typeface="Arial" charset="0"/>
                  <a:cs typeface="Times New Roman" charset="0"/>
                </a:rPr>
                <a:t>Represents the number of broadcast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stations (network, independent, and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educational) reported in Space G.</a:t>
              </a:r>
              <a:endParaRPr lang="en-US" sz="1700" baseline="0" dirty="0">
                <a:latin typeface="Arial" charset="0"/>
                <a:cs typeface="Times New Roman" charset="0"/>
              </a:endParaRPr>
            </a:p>
          </p:txBody>
        </p:sp>
      </p:grpSp>
      <p:grpSp>
        <p:nvGrpSpPr>
          <p:cNvPr id="34860" name="Group 44"/>
          <p:cNvGrpSpPr>
            <a:grpSpLocks/>
          </p:cNvGrpSpPr>
          <p:nvPr/>
        </p:nvGrpSpPr>
        <p:grpSpPr bwMode="auto">
          <a:xfrm>
            <a:off x="3886200" y="4114800"/>
            <a:ext cx="5029200" cy="1219200"/>
            <a:chOff x="2448" y="2592"/>
            <a:chExt cx="3168" cy="768"/>
          </a:xfrm>
        </p:grpSpPr>
        <p:sp>
          <p:nvSpPr>
            <p:cNvPr id="34849" name="Line 33"/>
            <p:cNvSpPr>
              <a:spLocks noChangeShapeType="1"/>
            </p:cNvSpPr>
            <p:nvPr/>
          </p:nvSpPr>
          <p:spPr bwMode="auto">
            <a:xfrm flipH="1" flipV="1">
              <a:off x="4926" y="2592"/>
              <a:ext cx="258" cy="378"/>
            </a:xfrm>
            <a:prstGeom prst="line">
              <a:avLst/>
            </a:prstGeom>
            <a:noFill/>
            <a:ln w="3810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843" name="AutoShape 27"/>
            <p:cNvSpPr>
              <a:spLocks noChangeArrowheads="1"/>
            </p:cNvSpPr>
            <p:nvPr/>
          </p:nvSpPr>
          <p:spPr bwMode="auto">
            <a:xfrm>
              <a:off x="2448" y="2928"/>
              <a:ext cx="3168" cy="432"/>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r>
                <a:rPr lang="en-US" sz="1700" baseline="0">
                  <a:solidFill>
                    <a:srgbClr val="1284A8"/>
                  </a:solidFill>
                  <a:latin typeface="Arial" charset="0"/>
                  <a:cs typeface="Times New Roman" charset="0"/>
                </a:rPr>
                <a:t>Represents total number of channels offered by</a:t>
              </a:r>
              <a:br>
                <a:rPr lang="en-US" sz="1700" baseline="0">
                  <a:solidFill>
                    <a:srgbClr val="1284A8"/>
                  </a:solidFill>
                  <a:latin typeface="Arial" charset="0"/>
                  <a:cs typeface="Times New Roman" charset="0"/>
                </a:rPr>
              </a:br>
              <a:r>
                <a:rPr lang="en-US" sz="1700" baseline="0">
                  <a:solidFill>
                    <a:srgbClr val="1284A8"/>
                  </a:solidFill>
                  <a:latin typeface="Arial" charset="0"/>
                  <a:cs typeface="Times New Roman" charset="0"/>
                </a:rPr>
                <a:t>the cable system (including HBO, Showtime, etc.)</a:t>
              </a:r>
              <a:endParaRPr lang="en-US" sz="1700" baseline="0">
                <a:latin typeface="Arial" charset="0"/>
                <a:cs typeface="Times New Roman" charset="0"/>
              </a:endParaRPr>
            </a:p>
          </p:txBody>
        </p:sp>
      </p:grpSp>
      <p:sp>
        <p:nvSpPr>
          <p:cNvPr id="13"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4861"/>
                                        </p:tgtEl>
                                        <p:attrNameLst>
                                          <p:attrName>style.visibility</p:attrName>
                                        </p:attrNameLst>
                                      </p:cBhvr>
                                      <p:to>
                                        <p:strVal val="visible"/>
                                      </p:to>
                                    </p:set>
                                    <p:anim calcmode="lin" valueType="num">
                                      <p:cBhvr additive="base">
                                        <p:cTn id="7" dur="1000" fill="hold"/>
                                        <p:tgtEl>
                                          <p:spTgt spid="34861"/>
                                        </p:tgtEl>
                                        <p:attrNameLst>
                                          <p:attrName>ppt_x</p:attrName>
                                        </p:attrNameLst>
                                      </p:cBhvr>
                                      <p:tavLst>
                                        <p:tav tm="0">
                                          <p:val>
                                            <p:strVal val="1+#ppt_w/2"/>
                                          </p:val>
                                        </p:tav>
                                        <p:tav tm="100000">
                                          <p:val>
                                            <p:strVal val="#ppt_x"/>
                                          </p:val>
                                        </p:tav>
                                      </p:tavLst>
                                    </p:anim>
                                    <p:anim calcmode="lin" valueType="num">
                                      <p:cBhvr additive="base">
                                        <p:cTn id="8" dur="1000" fill="hold"/>
                                        <p:tgtEl>
                                          <p:spTgt spid="348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4860"/>
                                        </p:tgtEl>
                                        <p:attrNameLst>
                                          <p:attrName>style.visibility</p:attrName>
                                        </p:attrNameLst>
                                      </p:cBhvr>
                                      <p:to>
                                        <p:strVal val="visible"/>
                                      </p:to>
                                    </p:set>
                                    <p:anim calcmode="lin" valueType="num">
                                      <p:cBhvr additive="base">
                                        <p:cTn id="13" dur="1000" fill="hold"/>
                                        <p:tgtEl>
                                          <p:spTgt spid="34860"/>
                                        </p:tgtEl>
                                        <p:attrNameLst>
                                          <p:attrName>ppt_x</p:attrName>
                                        </p:attrNameLst>
                                      </p:cBhvr>
                                      <p:tavLst>
                                        <p:tav tm="0">
                                          <p:val>
                                            <p:strVal val="1+#ppt_w/2"/>
                                          </p:val>
                                        </p:tav>
                                        <p:tav tm="100000">
                                          <p:val>
                                            <p:strVal val="#ppt_x"/>
                                          </p:val>
                                        </p:tav>
                                      </p:tavLst>
                                    </p:anim>
                                    <p:anim calcmode="lin" valueType="num">
                                      <p:cBhvr additive="base">
                                        <p:cTn id="14" dur="1000" fill="hold"/>
                                        <p:tgtEl>
                                          <p:spTgt spid="3486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4840"/>
                                        </p:tgtEl>
                                        <p:attrNameLst>
                                          <p:attrName>style.visibility</p:attrName>
                                        </p:attrNameLst>
                                      </p:cBhvr>
                                      <p:to>
                                        <p:strVal val="visible"/>
                                      </p:to>
                                    </p:set>
                                    <p:animEffect transition="in" filter="barn(outVertical)">
                                      <p:cBhvr>
                                        <p:cTn id="19" dur="500"/>
                                        <p:tgtEl>
                                          <p:spTgt spid="34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3c-2015_Space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2667000"/>
            <a:ext cx="6997700" cy="2641600"/>
          </a:xfrm>
          <a:prstGeom prst="rect">
            <a:avLst/>
          </a:prstGeom>
          <a:solidFill>
            <a:schemeClr val="bg1"/>
          </a:solidFill>
          <a:ln w="19050" cmpd="sng">
            <a:solidFill>
              <a:schemeClr val="tx1"/>
            </a:solidFill>
            <a:prstDash val="solid"/>
          </a:ln>
        </p:spPr>
      </p:pic>
      <p:sp>
        <p:nvSpPr>
          <p:cNvPr id="67585" name="Rectangle 2"/>
          <p:cNvSpPr>
            <a:spLocks noChangeArrowheads="1"/>
          </p:cNvSpPr>
          <p:nvPr/>
        </p:nvSpPr>
        <p:spPr bwMode="auto">
          <a:xfrm>
            <a:off x="0" y="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sz="1800" baseline="0"/>
          </a:p>
          <a:p>
            <a:pPr eaLnBrk="0" hangingPunct="0"/>
            <a:endParaRPr lang="en-US" sz="1800" baseline="0"/>
          </a:p>
          <a:p>
            <a:pPr eaLnBrk="0" hangingPunct="0"/>
            <a:endParaRPr lang="en-US" sz="1800" baseline="0"/>
          </a:p>
        </p:txBody>
      </p:sp>
      <p:sp>
        <p:nvSpPr>
          <p:cNvPr id="67586" name="Rectangle 3"/>
          <p:cNvSpPr>
            <a:spLocks noChangeArrowheads="1"/>
          </p:cNvSpPr>
          <p:nvPr/>
        </p:nvSpPr>
        <p:spPr bwMode="auto">
          <a:xfrm>
            <a:off x="1524000" y="990600"/>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baseline="0">
                <a:latin typeface="Arial" charset="0"/>
                <a:cs typeface="Times New Roman" charset="0"/>
              </a:rPr>
              <a:t> </a:t>
            </a:r>
            <a:endParaRPr lang="en-US" sz="1600" baseline="0">
              <a:solidFill>
                <a:srgbClr val="000099"/>
              </a:solidFill>
              <a:latin typeface="Georgia" charset="0"/>
            </a:endParaRPr>
          </a:p>
        </p:txBody>
      </p:sp>
      <p:sp>
        <p:nvSpPr>
          <p:cNvPr id="67587" name="Rectangle 5"/>
          <p:cNvSpPr>
            <a:spLocks noChangeArrowheads="1"/>
          </p:cNvSpPr>
          <p:nvPr/>
        </p:nvSpPr>
        <p:spPr bwMode="auto">
          <a:xfrm>
            <a:off x="0" y="4902200"/>
            <a:ext cx="9144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endParaRPr lang="en-US" sz="800" b="1" baseline="0">
              <a:solidFill>
                <a:srgbClr val="333399"/>
              </a:solidFill>
              <a:latin typeface="Georgia" charset="0"/>
            </a:endParaRPr>
          </a:p>
          <a:p>
            <a:pPr eaLnBrk="0" hangingPunct="0"/>
            <a:endParaRPr lang="en-US" baseline="0"/>
          </a:p>
        </p:txBody>
      </p:sp>
      <p:sp>
        <p:nvSpPr>
          <p:cNvPr id="67589" name="Rectangle 26"/>
          <p:cNvSpPr>
            <a:spLocks noGrp="1"/>
          </p:cNvSpPr>
          <p:nvPr>
            <p:ph type="title" idx="4294967295"/>
          </p:nvPr>
        </p:nvSpPr>
        <p:spPr>
          <a:xfrm>
            <a:off x="1600200" y="-1"/>
            <a:ext cx="7315200" cy="1406525"/>
          </a:xfrm>
        </p:spPr>
        <p:txBody>
          <a:bodyPr anchor="ctr"/>
          <a:lstStyle/>
          <a:p>
            <a:pPr eaLnBrk="1" hangingPunct="1"/>
            <a:r>
              <a:rPr lang="en-US" dirty="0"/>
              <a:t>Space N: Contact</a:t>
            </a:r>
          </a:p>
        </p:txBody>
      </p:sp>
      <p:sp>
        <p:nvSpPr>
          <p:cNvPr id="67590" name="Rectangle 27"/>
          <p:cNvSpPr>
            <a:spLocks noGrp="1"/>
          </p:cNvSpPr>
          <p:nvPr>
            <p:ph type="body" idx="4294967295"/>
          </p:nvPr>
        </p:nvSpPr>
        <p:spPr/>
        <p:txBody>
          <a:bodyPr/>
          <a:lstStyle/>
          <a:p>
            <a:pPr eaLnBrk="1" hangingPunct="1">
              <a:buFontTx/>
              <a:buNone/>
            </a:pPr>
            <a:r>
              <a:rPr lang="en-US" dirty="0"/>
              <a:t>	Give the name, address, telephone number, and email of a contact person. </a:t>
            </a:r>
          </a:p>
        </p:txBody>
      </p:sp>
      <p:sp>
        <p:nvSpPr>
          <p:cNvPr id="35868" name="AutoShape 28"/>
          <p:cNvSpPr>
            <a:spLocks noChangeArrowheads="1"/>
          </p:cNvSpPr>
          <p:nvPr/>
        </p:nvSpPr>
        <p:spPr bwMode="auto">
          <a:xfrm>
            <a:off x="2057400" y="5638800"/>
            <a:ext cx="5105400" cy="7620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Note: For more efficient service, give the name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of the contact person who is familiar with the SOA.</a:t>
            </a:r>
          </a:p>
        </p:txBody>
      </p:sp>
      <p:sp>
        <p:nvSpPr>
          <p:cNvPr id="10" name="Rectangle 18"/>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a:t>
            </a:r>
            <a:r>
              <a:rPr lang="en-US" sz="1000" b="1" baseline="0" dirty="0">
                <a:solidFill>
                  <a:schemeClr val="hlink"/>
                </a:solidFill>
                <a:latin typeface="Arial" charset="0"/>
                <a:cs typeface="+mn-cs"/>
              </a:rPr>
              <a:t>Fees</a:t>
            </a:r>
            <a:r>
              <a:rPr lang="en-US" sz="1000" baseline="0" dirty="0">
                <a:solidFill>
                  <a:srgbClr val="666666"/>
                </a:solidFill>
                <a:latin typeface="Arial" charset="0"/>
                <a:cs typeface="+mn-cs"/>
              </a:rPr>
              <a:t>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5868"/>
                                        </p:tgtEl>
                                        <p:attrNameLst>
                                          <p:attrName>style.visibility</p:attrName>
                                        </p:attrNameLst>
                                      </p:cBhvr>
                                      <p:to>
                                        <p:strVal val="visible"/>
                                      </p:to>
                                    </p:set>
                                    <p:animEffect transition="in" filter="barn(outVertical)">
                                      <p:cBhvr>
                                        <p:cTn id="7" dur="500"/>
                                        <p:tgtEl>
                                          <p:spTgt spid="35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a:xfrm>
            <a:off x="1600200" y="-1"/>
            <a:ext cx="7315200" cy="1406525"/>
          </a:xfrm>
        </p:spPr>
        <p:txBody>
          <a:bodyPr anchor="ctr"/>
          <a:lstStyle/>
          <a:p>
            <a:pPr eaLnBrk="1" hangingPunct="1"/>
            <a:r>
              <a:rPr lang="en-US" dirty="0"/>
              <a:t>What is a cable system?</a:t>
            </a:r>
          </a:p>
        </p:txBody>
      </p:sp>
      <p:sp>
        <p:nvSpPr>
          <p:cNvPr id="20482" name="Rectangle 3"/>
          <p:cNvSpPr>
            <a:spLocks noGrp="1"/>
          </p:cNvSpPr>
          <p:nvPr>
            <p:ph type="body" idx="1"/>
          </p:nvPr>
        </p:nvSpPr>
        <p:spPr/>
        <p:txBody>
          <a:bodyPr/>
          <a:lstStyle/>
          <a:p>
            <a:pPr marL="304800" indent="-304800" eaLnBrk="1" hangingPunct="1">
              <a:buFontTx/>
              <a:buNone/>
            </a:pPr>
            <a:r>
              <a:rPr lang="en-US" dirty="0"/>
              <a:t>	</a:t>
            </a:r>
            <a:r>
              <a:rPr lang="en-US" b="1" dirty="0"/>
              <a:t>Cable system: </a:t>
            </a:r>
            <a:r>
              <a:rPr lang="en-US" dirty="0"/>
              <a:t>A “cable system” is defined as “a facility, located in any State, territory, trust territory, or possession of the United States, that in whole or in part receives signals transmitted or programs broadcast by one or more television broadcast stations licensed by the FCC and makes secondary transmissions of such signals or programs by wires, cables, microwave, or other communications channels to subscribing members of the public who pay for such service.”</a:t>
            </a:r>
          </a:p>
          <a:p>
            <a:pPr marL="304800" indent="-304800" eaLnBrk="1" hangingPunct="1">
              <a:buFontTx/>
              <a:buNone/>
            </a:pPr>
            <a:r>
              <a:rPr lang="en-US" dirty="0"/>
              <a:t>	The Copyright Office defines an individual cable system as a cable system recognized as a distinct entity under the rules, regulations, and practices of the FCC. In addition, two or more cable facilities are considered as one individual cable system if:</a:t>
            </a:r>
          </a:p>
          <a:p>
            <a:pPr marL="1277938" lvl="1" indent="-304800" eaLnBrk="1" hangingPunct="1"/>
            <a:r>
              <a:rPr lang="en-US" dirty="0"/>
              <a:t>(A) the facilities are in contiguous communities and are under common ownership or control; or (B) the facilities operate from one headend. </a:t>
            </a:r>
            <a:br>
              <a:rPr lang="en-US" dirty="0"/>
            </a:br>
            <a:r>
              <a:rPr lang="en-US" dirty="0"/>
              <a:t>Thus, even if two cable facilities are owned by different entities, they will </a:t>
            </a:r>
            <a:br>
              <a:rPr lang="en-US" dirty="0"/>
            </a:br>
            <a:r>
              <a:rPr lang="en-US" dirty="0"/>
              <a:t>be considered as one individual cable system if they share a common headend. </a:t>
            </a:r>
          </a:p>
        </p:txBody>
      </p:sp>
      <p:sp>
        <p:nvSpPr>
          <p:cNvPr id="5"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cSld>
  <p:clrMapOvr>
    <a:masterClrMapping/>
  </p:clrMapOvr>
  <p:transition spd="med">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1"/>
          <p:cNvSpPr>
            <a:spLocks noGrp="1"/>
          </p:cNvSpPr>
          <p:nvPr>
            <p:ph type="title" idx="4294967295"/>
          </p:nvPr>
        </p:nvSpPr>
        <p:spPr>
          <a:xfrm>
            <a:off x="1600200" y="-1"/>
            <a:ext cx="7315200" cy="1406525"/>
          </a:xfrm>
        </p:spPr>
        <p:txBody>
          <a:bodyPr anchor="ctr"/>
          <a:lstStyle/>
          <a:p>
            <a:pPr eaLnBrk="1" hangingPunct="1"/>
            <a:r>
              <a:rPr lang="en-US" dirty="0"/>
              <a:t>Space O: Certification	</a:t>
            </a:r>
          </a:p>
        </p:txBody>
      </p:sp>
      <p:sp>
        <p:nvSpPr>
          <p:cNvPr id="69635" name="Rectangle 22"/>
          <p:cNvSpPr>
            <a:spLocks noGrp="1"/>
          </p:cNvSpPr>
          <p:nvPr>
            <p:ph type="body" sz="half" idx="4294967295"/>
          </p:nvPr>
        </p:nvSpPr>
        <p:spPr>
          <a:xfrm>
            <a:off x="457200" y="1905000"/>
            <a:ext cx="8229600" cy="838200"/>
          </a:xfrm>
        </p:spPr>
        <p:txBody>
          <a:bodyPr/>
          <a:lstStyle/>
          <a:p>
            <a:pPr eaLnBrk="1" hangingPunct="1">
              <a:lnSpc>
                <a:spcPct val="110000"/>
              </a:lnSpc>
              <a:buFontTx/>
              <a:buNone/>
            </a:pPr>
            <a:r>
              <a:rPr lang="en-US" dirty="0"/>
              <a:t>	Provide identification and handwritten signature of the owner or owner’</a:t>
            </a:r>
            <a:r>
              <a:rPr lang="en-US" altLang="ja-JP" dirty="0"/>
              <a:t>s agent of the cable system along with the date covering the entire applicable accounting period. Date should be after the close of the accounting period.</a:t>
            </a:r>
            <a:endParaRPr lang="en-US" sz="1400" dirty="0"/>
          </a:p>
        </p:txBody>
      </p:sp>
      <p:sp>
        <p:nvSpPr>
          <p:cNvPr id="37914" name="Rectangle 26"/>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a:t>
            </a:r>
            <a:r>
              <a:rPr lang="en-US" sz="1000" b="1" baseline="0" dirty="0">
                <a:solidFill>
                  <a:schemeClr val="hlink"/>
                </a:solidFill>
                <a:latin typeface="Arial" charset="0"/>
                <a:cs typeface="+mn-cs"/>
              </a:rPr>
              <a:t>Certification</a:t>
            </a:r>
            <a:r>
              <a:rPr lang="en-US" sz="1000" baseline="0" dirty="0">
                <a:solidFill>
                  <a:srgbClr val="666666"/>
                </a:solidFill>
                <a:latin typeface="Arial" charset="0"/>
                <a:cs typeface="+mn-cs"/>
              </a:rPr>
              <a:t> &gt; Interest &gt; DSE &gt; Contact</a:t>
            </a:r>
          </a:p>
        </p:txBody>
      </p:sp>
      <p:pic>
        <p:nvPicPr>
          <p:cNvPr id="2" name="Picture 1" descr="SA3c-2015_Pg9_Space O.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4754" y="2895600"/>
            <a:ext cx="7033846" cy="3810000"/>
          </a:xfrm>
          <a:prstGeom prst="rect">
            <a:avLst/>
          </a:prstGeom>
          <a:solidFill>
            <a:schemeClr val="bg1"/>
          </a:solidFill>
          <a:ln w="19050" cmpd="sng">
            <a:solidFill>
              <a:schemeClr val="tx1"/>
            </a:solidFill>
            <a:prstDash val="solid"/>
          </a:ln>
        </p:spPr>
      </p:pic>
      <p:sp>
        <p:nvSpPr>
          <p:cNvPr id="7" name="AutoShape 13"/>
          <p:cNvSpPr>
            <a:spLocks noChangeArrowheads="1"/>
          </p:cNvSpPr>
          <p:nvPr/>
        </p:nvSpPr>
        <p:spPr bwMode="auto">
          <a:xfrm>
            <a:off x="5440363" y="2988732"/>
            <a:ext cx="3581400" cy="1945218"/>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tabLst>
                <a:tab pos="169863" algn="l"/>
              </a:tabLst>
              <a:defRPr/>
            </a:pPr>
            <a:r>
              <a:rPr lang="en-US" sz="1700" b="1" baseline="0" dirty="0">
                <a:solidFill>
                  <a:srgbClr val="1284A8"/>
                </a:solidFill>
                <a:latin typeface="Arial" charset="0"/>
                <a:cs typeface="Times New Roman" charset="0"/>
              </a:rPr>
              <a:t>Don’t forget:</a:t>
            </a:r>
            <a:r>
              <a:rPr lang="en-US" sz="1700" baseline="0" dirty="0">
                <a:solidFill>
                  <a:srgbClr val="1284A8"/>
                </a:solidFill>
                <a:latin typeface="Arial" charset="0"/>
                <a:cs typeface="Times New Roman" charset="0"/>
              </a:rPr>
              <a:t> Stamped or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photocopied signatures are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not acceptable. </a:t>
            </a:r>
          </a:p>
          <a:p>
            <a:pPr algn="ctr">
              <a:tabLst>
                <a:tab pos="169863" algn="l"/>
              </a:tabLst>
              <a:defRPr/>
            </a:pPr>
            <a:endParaRPr lang="en-US" sz="1700" baseline="0" dirty="0">
              <a:solidFill>
                <a:srgbClr val="1284A8"/>
              </a:solidFill>
              <a:latin typeface="Arial" charset="0"/>
              <a:cs typeface="Times New Roman" charset="0"/>
            </a:endParaRPr>
          </a:p>
          <a:p>
            <a:pPr algn="ctr">
              <a:tabLst>
                <a:tab pos="169863" algn="l"/>
              </a:tabLst>
              <a:defRPr/>
            </a:pPr>
            <a:r>
              <a:rPr lang="en-US" sz="1700" baseline="0" dirty="0">
                <a:solidFill>
                  <a:srgbClr val="1284A8"/>
                </a:solidFill>
                <a:latin typeface="Arial" charset="0"/>
                <a:cs typeface="Times New Roman" charset="0"/>
              </a:rPr>
              <a:t>For electronic submissions, </a:t>
            </a:r>
          </a:p>
          <a:p>
            <a:pPr algn="ctr">
              <a:tabLst>
                <a:tab pos="169863" algn="l"/>
              </a:tabLst>
              <a:defRPr/>
            </a:pPr>
            <a:r>
              <a:rPr lang="en-US" sz="1700" baseline="0" dirty="0">
                <a:solidFill>
                  <a:srgbClr val="1284A8"/>
                </a:solidFill>
                <a:latin typeface="Arial" charset="0"/>
                <a:cs typeface="Times New Roman" charset="0"/>
              </a:rPr>
              <a:t>an electronic or “s-signature” </a:t>
            </a:r>
          </a:p>
          <a:p>
            <a:pPr algn="ctr">
              <a:tabLst>
                <a:tab pos="169863" algn="l"/>
              </a:tabLst>
              <a:defRPr/>
            </a:pPr>
            <a:r>
              <a:rPr lang="en-US" sz="1700" baseline="0" dirty="0">
                <a:solidFill>
                  <a:srgbClr val="1284A8"/>
                </a:solidFill>
                <a:latin typeface="Arial" charset="0"/>
                <a:cs typeface="Times New Roman" charset="0"/>
              </a:rPr>
              <a:t>(e.g. /s/ John Smith) is required.</a:t>
            </a:r>
            <a:r>
              <a:rPr lang="en-US" sz="1700" baseline="0" dirty="0">
                <a:solidFill>
                  <a:srgbClr val="FF0000"/>
                </a:solidFill>
                <a:latin typeface="Arial" charset="0"/>
                <a:cs typeface="Times New Roman" charset="0"/>
              </a:rPr>
              <a:t> </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1"/>
          <p:cNvSpPr>
            <a:spLocks noGrp="1"/>
          </p:cNvSpPr>
          <p:nvPr>
            <p:ph type="title" idx="4294967295"/>
          </p:nvPr>
        </p:nvSpPr>
        <p:spPr>
          <a:xfrm>
            <a:off x="1600200" y="-1"/>
            <a:ext cx="7315200" cy="1406525"/>
          </a:xfrm>
        </p:spPr>
        <p:txBody>
          <a:bodyPr anchor="ctr"/>
          <a:lstStyle/>
          <a:p>
            <a:pPr eaLnBrk="1" hangingPunct="1"/>
            <a:r>
              <a:rPr lang="en-US" dirty="0"/>
              <a:t>Space P: Special Statement Concerning Gross Receipts Exclusions</a:t>
            </a:r>
          </a:p>
        </p:txBody>
      </p:sp>
      <p:sp>
        <p:nvSpPr>
          <p:cNvPr id="3894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1" baseline="0" dirty="0">
                <a:solidFill>
                  <a:schemeClr val="hlink"/>
                </a:solidFill>
                <a:latin typeface="Arial" charset="0"/>
                <a:cs typeface="+mn-cs"/>
              </a:rPr>
              <a:t>Interest</a:t>
            </a:r>
            <a:r>
              <a:rPr lang="en-US" sz="1000" baseline="0" dirty="0">
                <a:solidFill>
                  <a:srgbClr val="666666"/>
                </a:solidFill>
                <a:latin typeface="Arial" charset="0"/>
                <a:cs typeface="+mn-cs"/>
              </a:rPr>
              <a:t> &gt; DSE &gt; Contact</a:t>
            </a:r>
          </a:p>
        </p:txBody>
      </p:sp>
      <p:sp>
        <p:nvSpPr>
          <p:cNvPr id="38948" name="AutoShape 36"/>
          <p:cNvSpPr>
            <a:spLocks noChangeArrowheads="1"/>
          </p:cNvSpPr>
          <p:nvPr/>
        </p:nvSpPr>
        <p:spPr bwMode="auto">
          <a:xfrm>
            <a:off x="1143000" y="5334000"/>
            <a:ext cx="6858000" cy="7620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700" baseline="0">
                <a:solidFill>
                  <a:srgbClr val="1284A8"/>
                </a:solidFill>
                <a:latin typeface="Arial" charset="0"/>
                <a:cs typeface="+mn-cs"/>
              </a:rPr>
              <a:t>Complete only if cable system excluded gross receipts for secondary </a:t>
            </a:r>
            <a:br>
              <a:rPr lang="en-US" sz="1700" baseline="0">
                <a:solidFill>
                  <a:srgbClr val="1284A8"/>
                </a:solidFill>
                <a:latin typeface="Arial" charset="0"/>
                <a:cs typeface="+mn-cs"/>
              </a:rPr>
            </a:br>
            <a:r>
              <a:rPr lang="en-US" sz="1700" baseline="0">
                <a:solidFill>
                  <a:srgbClr val="1284A8"/>
                </a:solidFill>
                <a:latin typeface="Arial" charset="0"/>
                <a:cs typeface="+mn-cs"/>
              </a:rPr>
              <a:t>transmissions made by satellite carriers to satellite dish owners.</a:t>
            </a:r>
          </a:p>
        </p:txBody>
      </p:sp>
      <p:pic>
        <p:nvPicPr>
          <p:cNvPr id="73732" name="Picture 38" descr="secP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768" y="2590800"/>
            <a:ext cx="7472832" cy="2479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8948"/>
                                        </p:tgtEl>
                                        <p:attrNameLst>
                                          <p:attrName>style.visibility</p:attrName>
                                        </p:attrNameLst>
                                      </p:cBhvr>
                                      <p:to>
                                        <p:strVal val="visible"/>
                                      </p:to>
                                    </p:set>
                                    <p:animEffect transition="in" filter="barn(outVertical)">
                                      <p:cBhvr>
                                        <p:cTn id="7" dur="500"/>
                                        <p:tgtEl>
                                          <p:spTgt spid="38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A3c-2015_Pg7_Space Q.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899486"/>
            <a:ext cx="6705600" cy="4882314"/>
          </a:xfrm>
          <a:prstGeom prst="rect">
            <a:avLst/>
          </a:prstGeom>
          <a:solidFill>
            <a:schemeClr val="bg1"/>
          </a:solidFill>
          <a:ln w="19050" cmpd="sng">
            <a:solidFill>
              <a:schemeClr val="tx1"/>
            </a:solidFill>
            <a:prstDash val="solid"/>
          </a:ln>
        </p:spPr>
      </p:pic>
      <p:sp>
        <p:nvSpPr>
          <p:cNvPr id="75777" name="Rectangle 2"/>
          <p:cNvSpPr>
            <a:spLocks noChangeArrowheads="1"/>
          </p:cNvSpPr>
          <p:nvPr/>
        </p:nvSpPr>
        <p:spPr bwMode="auto">
          <a:xfrm>
            <a:off x="1524000" y="990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baseline="0" dirty="0">
                <a:solidFill>
                  <a:srgbClr val="666666"/>
                </a:solidFill>
                <a:latin typeface="Arial" charset="0"/>
                <a:cs typeface="Times New Roman" charset="0"/>
              </a:rPr>
              <a:t>Worksheet for Computing Interest</a:t>
            </a:r>
            <a:r>
              <a:rPr lang="en-US" sz="1800" b="1" i="1" u="sng" baseline="0" dirty="0">
                <a:solidFill>
                  <a:srgbClr val="666666"/>
                </a:solidFill>
                <a:latin typeface="Georgia" charset="0"/>
                <a:cs typeface="Times New Roman" charset="0"/>
              </a:rPr>
              <a:t> </a:t>
            </a:r>
            <a:endParaRPr lang="en-US" sz="1800" baseline="0" dirty="0">
              <a:solidFill>
                <a:srgbClr val="666666"/>
              </a:solidFill>
              <a:latin typeface="Georgia" charset="0"/>
            </a:endParaRPr>
          </a:p>
        </p:txBody>
      </p:sp>
      <p:sp>
        <p:nvSpPr>
          <p:cNvPr id="75778" name="Rectangle 14"/>
          <p:cNvSpPr>
            <a:spLocks noGrp="1"/>
          </p:cNvSpPr>
          <p:nvPr>
            <p:ph type="title" idx="4294967295"/>
          </p:nvPr>
        </p:nvSpPr>
        <p:spPr>
          <a:xfrm>
            <a:off x="1600200" y="-1"/>
            <a:ext cx="7315200" cy="1406525"/>
          </a:xfrm>
        </p:spPr>
        <p:txBody>
          <a:bodyPr anchor="ctr"/>
          <a:lstStyle/>
          <a:p>
            <a:pPr eaLnBrk="1" hangingPunct="1"/>
            <a:r>
              <a:rPr lang="en-US" dirty="0"/>
              <a:t>Space Q: Interest Assessment	</a:t>
            </a: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1" baseline="0" dirty="0">
                <a:solidFill>
                  <a:schemeClr val="hlink"/>
                </a:solidFill>
                <a:latin typeface="Arial" charset="0"/>
                <a:cs typeface="+mn-cs"/>
              </a:rPr>
              <a:t>Interest</a:t>
            </a:r>
            <a:r>
              <a:rPr lang="en-US" sz="1000" baseline="0" dirty="0">
                <a:solidFill>
                  <a:srgbClr val="666666"/>
                </a:solidFill>
                <a:latin typeface="Arial" charset="0"/>
                <a:cs typeface="+mn-cs"/>
              </a:rPr>
              <a:t> &gt; DSE &gt; Contact</a:t>
            </a:r>
          </a:p>
        </p:txBody>
      </p:sp>
      <p:sp>
        <p:nvSpPr>
          <p:cNvPr id="11" name="AutoShape 11"/>
          <p:cNvSpPr>
            <a:spLocks noChangeArrowheads="1"/>
          </p:cNvSpPr>
          <p:nvPr/>
        </p:nvSpPr>
        <p:spPr bwMode="auto">
          <a:xfrm>
            <a:off x="6629400" y="5181600"/>
            <a:ext cx="2286000" cy="9906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700" baseline="0" dirty="0">
                <a:solidFill>
                  <a:srgbClr val="1284A8"/>
                </a:solidFill>
                <a:latin typeface="Arial" charset="0"/>
                <a:cs typeface="+mn-cs"/>
              </a:rPr>
              <a:t>Calculate interest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for late payments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and underpayments.</a:t>
            </a:r>
          </a:p>
        </p:txBody>
      </p:sp>
      <p:sp>
        <p:nvSpPr>
          <p:cNvPr id="39954" name="AutoShape 18"/>
          <p:cNvSpPr>
            <a:spLocks noChangeArrowheads="1"/>
          </p:cNvSpPr>
          <p:nvPr/>
        </p:nvSpPr>
        <p:spPr bwMode="auto">
          <a:xfrm>
            <a:off x="6629400" y="2895600"/>
            <a:ext cx="2286000" cy="20574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r>
              <a:rPr lang="en-US" sz="1700" baseline="0" dirty="0">
                <a:solidFill>
                  <a:srgbClr val="1284A8"/>
                </a:solidFill>
                <a:latin typeface="Arial" charset="0"/>
                <a:cs typeface="+mn-cs"/>
              </a:rPr>
              <a:t>Important: Complete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the worksheet for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royalty payments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submitted as a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result of late royalty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payments or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underpayments.</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9954"/>
                                        </p:tgtEl>
                                        <p:attrNameLst>
                                          <p:attrName>style.visibility</p:attrName>
                                        </p:attrNameLst>
                                      </p:cBhvr>
                                      <p:to>
                                        <p:strVal val="visible"/>
                                      </p:to>
                                    </p:set>
                                    <p:animEffect transition="in" filter="barn(outVertical)">
                                      <p:cBhvr>
                                        <p:cTn id="7" dur="500"/>
                                        <p:tgtEl>
                                          <p:spTgt spid="399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9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Definition of DSE:</a:t>
            </a:r>
          </a:p>
          <a:p>
            <a:r>
              <a:rPr lang="en-US" dirty="0"/>
              <a:t>The distant signal equivalent (DSE) is the value assigned to the secondary transmission of any non-network television programming carried by a cable system in whole or in part beyond the local service area of the primary transmitter. The DSE is computed by assigning a value of one to each primary stream and to each multicast stream (other than a simulcast) that is an independent station, and by assigning a value of one-quarter to each primary stream and to each multicast stream (other than a simulcast) that is a network station or a noncommercial educational station.</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DSE Schedule</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spTree>
  </p:cSld>
  <p:clrMapOvr>
    <a:masterClrMapping/>
  </p:clrMapOvr>
  <p:transition spd="med">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Give the full name of the owner as reported in space B.</a:t>
            </a:r>
            <a:endParaRPr lang="en-US" sz="1400" dirty="0"/>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1: Owner</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2819400"/>
            <a:ext cx="7013448" cy="393192"/>
          </a:xfrm>
          <a:prstGeom prst="rect">
            <a:avLst/>
          </a:prstGeom>
          <a:ln>
            <a:solidFill>
              <a:schemeClr val="tx1"/>
            </a:solidFill>
          </a:ln>
        </p:spPr>
      </p:pic>
    </p:spTree>
    <p:extLst>
      <p:ext uri="{BB962C8B-B14F-4D97-AF65-F5344CB8AC3E}">
        <p14:creationId xmlns:p14="http://schemas.microsoft.com/office/powerpoint/2010/main" val="1853328700"/>
      </p:ext>
    </p:extLst>
  </p:cSld>
  <p:clrMapOvr>
    <a:masterClrMapping/>
  </p:clrMapOvr>
  <p:transition spd="med">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b="1" dirty="0"/>
              <a:t>Call Sign:</a:t>
            </a:r>
            <a:r>
              <a:rPr lang="en-US" dirty="0"/>
              <a:t> List the call signs of all distant stations identified by the letter O in column 5 of space G (Page 3)</a:t>
            </a:r>
          </a:p>
          <a:p>
            <a:r>
              <a:rPr lang="en-US" b="1" dirty="0"/>
              <a:t>DSE</a:t>
            </a:r>
            <a:r>
              <a:rPr lang="en-US" dirty="0"/>
              <a:t>: For each independent station, give the DSE as 1.0; for each network or noncommercial educational station give the DSE as .25</a:t>
            </a:r>
          </a:p>
          <a:p>
            <a:r>
              <a:rPr lang="en-US" b="1" dirty="0"/>
              <a:t>Sum of DSEs of Category O Stations: </a:t>
            </a:r>
            <a:r>
              <a:rPr lang="en-US" dirty="0"/>
              <a:t>Add the DSE’s of each station (enter the sum on line 1 of part 5)</a:t>
            </a:r>
            <a:endParaRPr lang="en-US" dirty="0">
              <a:solidFill>
                <a:srgbClr val="FF0000"/>
              </a:solidFill>
            </a:endParaRP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2: Computation of DSEs </a:t>
            </a:r>
            <a:br>
              <a:rPr lang="en-US" dirty="0"/>
            </a:br>
            <a:r>
              <a:rPr lang="en-US" dirty="0"/>
              <a:t>for Category “O” Stations</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4" name="Picture 3" descr="box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6800" y="4267200"/>
            <a:ext cx="7010400" cy="1926336"/>
          </a:xfrm>
          <a:prstGeom prst="rect">
            <a:avLst/>
          </a:prstGeom>
          <a:ln>
            <a:solidFill>
              <a:schemeClr val="tx1"/>
            </a:solidFill>
          </a:ln>
        </p:spPr>
      </p:pic>
    </p:spTree>
    <p:extLst>
      <p:ext uri="{BB962C8B-B14F-4D97-AF65-F5344CB8AC3E}">
        <p14:creationId xmlns:p14="http://schemas.microsoft.com/office/powerpoint/2010/main" val="1905928380"/>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If applicable, determine the DSE value for each distant “LAC” station and enter the sum here and on line 2 of part 5</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3: Computation of DSEs for </a:t>
            </a:r>
            <a:br>
              <a:rPr lang="en-US" dirty="0"/>
            </a:br>
            <a:r>
              <a:rPr lang="en-US" dirty="0"/>
              <a:t>Stations Carried Part Time Due to </a:t>
            </a:r>
            <a:br>
              <a:rPr lang="en-US" dirty="0"/>
            </a:br>
            <a:r>
              <a:rPr lang="en-US" dirty="0"/>
              <a:t>Lack of Activated Channel Capacity</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2895600"/>
            <a:ext cx="7016496" cy="3081528"/>
          </a:xfrm>
          <a:prstGeom prst="rect">
            <a:avLst/>
          </a:prstGeom>
          <a:ln>
            <a:solidFill>
              <a:schemeClr val="tx1"/>
            </a:solidFill>
          </a:ln>
        </p:spPr>
      </p:pic>
    </p:spTree>
    <p:extLst>
      <p:ext uri="{BB962C8B-B14F-4D97-AF65-F5344CB8AC3E}">
        <p14:creationId xmlns:p14="http://schemas.microsoft.com/office/powerpoint/2010/main" val="184695585"/>
      </p:ext>
    </p:extLst>
  </p:cSld>
  <p:clrMapOvr>
    <a:masterClrMapping/>
  </p:clrMapOvr>
  <p:transition spd="med">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If applicable, determine the DSEs for any substitute-basis stations carried by the system and enter the sum here and on line 3 of part 5.  </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4: Computation of DSEs </a:t>
            </a:r>
            <a:br>
              <a:rPr lang="en-US" dirty="0"/>
            </a:br>
            <a:r>
              <a:rPr lang="en-US" dirty="0"/>
              <a:t>for Substitute-Basis Stations</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2968752"/>
            <a:ext cx="7016496" cy="2898648"/>
          </a:xfrm>
          <a:prstGeom prst="rect">
            <a:avLst/>
          </a:prstGeom>
          <a:ln>
            <a:solidFill>
              <a:schemeClr val="tx1"/>
            </a:solidFill>
          </a:ln>
        </p:spPr>
      </p:pic>
    </p:spTree>
    <p:extLst>
      <p:ext uri="{BB962C8B-B14F-4D97-AF65-F5344CB8AC3E}">
        <p14:creationId xmlns:p14="http://schemas.microsoft.com/office/powerpoint/2010/main" val="3311912655"/>
      </p:ext>
    </p:extLst>
  </p:cSld>
  <p:clrMapOvr>
    <a:masterClrMapping/>
  </p:clrMapOvr>
  <p:transition spd="med">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b="1" dirty="0"/>
              <a:t>Total Number of DSEs: </a:t>
            </a:r>
            <a:r>
              <a:rPr lang="en-US" dirty="0"/>
              <a:t>Add the amounts from lines 1 through 3. </a:t>
            </a:r>
          </a:p>
          <a:p>
            <a:pPr marL="685800">
              <a:buNone/>
            </a:pPr>
            <a:r>
              <a:rPr lang="en-US" dirty="0"/>
              <a:t>1. Number of DSEs from part 2</a:t>
            </a:r>
          </a:p>
          <a:p>
            <a:pPr marL="685800">
              <a:buNone/>
            </a:pPr>
            <a:r>
              <a:rPr lang="en-US" dirty="0"/>
              <a:t>2. Number of DSEs from part 3</a:t>
            </a:r>
          </a:p>
          <a:p>
            <a:pPr marL="685800">
              <a:buNone/>
            </a:pPr>
            <a:r>
              <a:rPr lang="en-US" dirty="0"/>
              <a:t>3. Number of DSEs from part 4</a:t>
            </a:r>
          </a:p>
          <a:p>
            <a:pPr marL="685800">
              <a:buNone/>
            </a:pPr>
            <a:r>
              <a:rPr lang="en-US" dirty="0"/>
              <a:t>Total Number of DSEs</a:t>
            </a:r>
          </a:p>
          <a:p>
            <a:pPr>
              <a:buNone/>
            </a:pPr>
            <a:endParaRPr lang="en-US" dirty="0"/>
          </a:p>
          <a:p>
            <a:pPr>
              <a:buNone/>
            </a:pPr>
            <a:endParaRPr lang="en-US" dirty="0"/>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5: Total Number of DSEs</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4" name="Picture 3" descr="box 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4322064"/>
            <a:ext cx="7016496" cy="1316736"/>
          </a:xfrm>
          <a:prstGeom prst="rect">
            <a:avLst/>
          </a:prstGeom>
          <a:ln>
            <a:solidFill>
              <a:schemeClr val="tx1"/>
            </a:solidFill>
          </a:ln>
        </p:spPr>
      </p:pic>
    </p:spTree>
    <p:extLst>
      <p:ext uri="{BB962C8B-B14F-4D97-AF65-F5344CB8AC3E}">
        <p14:creationId xmlns:p14="http://schemas.microsoft.com/office/powerpoint/2010/main" val="978324206"/>
      </p:ext>
    </p:extLst>
  </p:cSld>
  <p:clrMapOvr>
    <a:masterClrMapping/>
  </p:clrMapOvr>
  <p:transition spd="med">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If any portion of the cable system is located within a major or smaller television market as defined by the FCC rules and regulations in effect on June 24, 1981, complete part 6 and part 7, if applicable.</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6: Computation of 3.75 Fee</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6 block 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3206496"/>
            <a:ext cx="7016496" cy="1517904"/>
          </a:xfrm>
          <a:prstGeom prst="rect">
            <a:avLst/>
          </a:prstGeom>
          <a:ln>
            <a:solidFill>
              <a:schemeClr val="tx1"/>
            </a:solidFill>
          </a:ln>
        </p:spPr>
      </p:pic>
    </p:spTree>
    <p:extLst>
      <p:ext uri="{BB962C8B-B14F-4D97-AF65-F5344CB8AC3E}">
        <p14:creationId xmlns:p14="http://schemas.microsoft.com/office/powerpoint/2010/main" val="3888712465"/>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p:cNvSpPr>
          <p:nvPr>
            <p:ph type="title"/>
          </p:nvPr>
        </p:nvSpPr>
        <p:spPr>
          <a:xfrm>
            <a:off x="1600200" y="-1"/>
            <a:ext cx="7315200" cy="1406525"/>
          </a:xfrm>
        </p:spPr>
        <p:txBody>
          <a:bodyPr anchor="ctr"/>
          <a:lstStyle/>
          <a:p>
            <a:pPr eaLnBrk="1" hangingPunct="1"/>
            <a:r>
              <a:rPr lang="en-US" dirty="0"/>
              <a:t>What are the conditions for using the statutory license for cable systems?</a:t>
            </a:r>
          </a:p>
        </p:txBody>
      </p:sp>
      <p:sp>
        <p:nvSpPr>
          <p:cNvPr id="18434" name="Rectangle 4"/>
          <p:cNvSpPr>
            <a:spLocks noGrp="1"/>
          </p:cNvSpPr>
          <p:nvPr>
            <p:ph type="body" idx="1"/>
          </p:nvPr>
        </p:nvSpPr>
        <p:spPr/>
        <p:txBody>
          <a:bodyPr/>
          <a:lstStyle/>
          <a:p>
            <a:pPr eaLnBrk="1" hangingPunct="1">
              <a:buFontTx/>
              <a:buNone/>
            </a:pPr>
            <a:r>
              <a:rPr lang="en-US" dirty="0"/>
              <a:t>To be eligible to use the section 111 license, cable systems must:</a:t>
            </a:r>
          </a:p>
          <a:p>
            <a:pPr lvl="1" eaLnBrk="1" hangingPunct="1"/>
            <a:r>
              <a:rPr lang="en-US" dirty="0"/>
              <a:t>Meet the statutory definition of cable system </a:t>
            </a:r>
            <a:r>
              <a:rPr lang="en-US" dirty="0">
                <a:hlinkClick r:id="rId3"/>
              </a:rPr>
              <a:t>http://www.copyright.gov/title17/92chap1.html#111</a:t>
            </a:r>
            <a:endParaRPr lang="en-US" dirty="0"/>
          </a:p>
          <a:p>
            <a:pPr lvl="1" eaLnBrk="1" hangingPunct="1"/>
            <a:r>
              <a:rPr lang="en-US" dirty="0"/>
              <a:t>file statement of account (SOA) forms with the Copyright Office and pay royalty and filing fees every six months</a:t>
            </a:r>
          </a:p>
          <a:p>
            <a:pPr lvl="1" eaLnBrk="1" hangingPunct="1"/>
            <a:r>
              <a:rPr lang="en-US" dirty="0"/>
              <a:t>not add or delete any content carried on any broadcast signals</a:t>
            </a:r>
          </a:p>
          <a:p>
            <a:pPr lvl="1" eaLnBrk="1" hangingPunct="1"/>
            <a:r>
              <a:rPr lang="en-US" dirty="0"/>
              <a:t>carry signals in compliance with the rules and regulations of the Federal Communications Commission (FCC)</a:t>
            </a:r>
          </a:p>
          <a:p>
            <a:pPr lvl="1" eaLnBrk="1" hangingPunct="1"/>
            <a:r>
              <a:rPr lang="en-US" dirty="0"/>
              <a:t>retransmit content simultaneously with actual broadcasts</a:t>
            </a:r>
          </a:p>
        </p:txBody>
      </p:sp>
      <p:sp>
        <p:nvSpPr>
          <p:cNvPr id="5"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cSld>
  <p:clrMapOvr>
    <a:masterClrMapping/>
  </p:clrMapOvr>
  <p:transition spd="med">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2209800" cy="4419600"/>
          </a:xfrm>
        </p:spPr>
        <p:txBody>
          <a:bodyPr/>
          <a:lstStyle/>
          <a:p>
            <a:pPr>
              <a:spcAft>
                <a:spcPts val="960"/>
              </a:spcAft>
            </a:pPr>
            <a:r>
              <a:rPr lang="en-US" dirty="0"/>
              <a:t>Provide a permitted basis of carriage for all applicable distant stations.</a:t>
            </a:r>
          </a:p>
          <a:p>
            <a:pPr>
              <a:spcAft>
                <a:spcPts val="960"/>
              </a:spcAft>
            </a:pPr>
            <a:r>
              <a:rPr lang="en-US" dirty="0"/>
              <a:t>Complete the worksheet in block B to determine the portion of the DSE exempt from the </a:t>
            </a:r>
            <a:br>
              <a:rPr lang="en-US" dirty="0"/>
            </a:br>
            <a:r>
              <a:rPr lang="en-US" dirty="0"/>
              <a:t>3.75 percent fee.</a:t>
            </a:r>
          </a:p>
          <a:p>
            <a:pPr>
              <a:spcAft>
                <a:spcPts val="960"/>
              </a:spcAft>
            </a:pPr>
            <a:r>
              <a:rPr lang="en-US" dirty="0"/>
              <a:t>Complete the log for all “F” permitted basis of carriage signals.</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6: Computation of 3.75 Fee</a:t>
            </a:r>
            <a:br>
              <a:rPr lang="en-US" dirty="0"/>
            </a:br>
            <a:r>
              <a:rPr lang="en-US" dirty="0"/>
              <a:t>(continued)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4" name="Picture 3" descr="box 6 block b.jpg"/>
          <p:cNvPicPr>
            <a:picLocks noChangeAspect="1"/>
          </p:cNvPicPr>
          <p:nvPr/>
        </p:nvPicPr>
        <p:blipFill rotWithShape="1">
          <a:blip r:embed="rId3" cstate="email">
            <a:extLst>
              <a:ext uri="{28A0092B-C50C-407E-A947-70E740481C1C}">
                <a14:useLocalDpi xmlns:a14="http://schemas.microsoft.com/office/drawing/2010/main" val="0"/>
              </a:ext>
            </a:extLst>
          </a:blip>
          <a:srcRect r="12992"/>
          <a:stretch/>
        </p:blipFill>
        <p:spPr>
          <a:xfrm>
            <a:off x="2667000" y="1996440"/>
            <a:ext cx="6104937" cy="3947160"/>
          </a:xfrm>
          <a:prstGeom prst="rect">
            <a:avLst/>
          </a:prstGeom>
          <a:ln>
            <a:solidFill>
              <a:schemeClr val="tx1"/>
            </a:solidFill>
          </a:ln>
        </p:spPr>
      </p:pic>
    </p:spTree>
    <p:extLst>
      <p:ext uri="{BB962C8B-B14F-4D97-AF65-F5344CB8AC3E}">
        <p14:creationId xmlns:p14="http://schemas.microsoft.com/office/powerpoint/2010/main" val="2197984751"/>
      </p:ext>
    </p:extLst>
  </p:cSld>
  <p:clrMapOvr>
    <a:masterClrMapping/>
  </p:clrMapOvr>
  <p:transition spd="med">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Subtract the number of  permitted DSEs from the total DSEs reported in part 5. </a:t>
            </a:r>
            <a:br>
              <a:rPr lang="en-US" dirty="0"/>
            </a:br>
            <a:r>
              <a:rPr lang="en-US" dirty="0"/>
              <a:t>That result is the total number of DSEs subject to the 3.75 percent rate. </a:t>
            </a:r>
          </a:p>
          <a:p>
            <a:r>
              <a:rPr lang="en-US" dirty="0"/>
              <a:t>Determine if the 3.75 percent rate is calculated here or in part 9.</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6: Computation of 3.75 Fee</a:t>
            </a:r>
            <a:br>
              <a:rPr lang="en-US" dirty="0"/>
            </a:br>
            <a:r>
              <a:rPr lang="en-US" dirty="0"/>
              <a:t>(continued)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6" name="Picture 5" descr="box 6 block c-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3331464"/>
            <a:ext cx="7016496" cy="2764536"/>
          </a:xfrm>
          <a:prstGeom prst="rect">
            <a:avLst/>
          </a:prstGeom>
          <a:ln>
            <a:solidFill>
              <a:schemeClr val="tx1"/>
            </a:solidFill>
          </a:ln>
        </p:spPr>
      </p:pic>
    </p:spTree>
    <p:extLst>
      <p:ext uri="{BB962C8B-B14F-4D97-AF65-F5344CB8AC3E}">
        <p14:creationId xmlns:p14="http://schemas.microsoft.com/office/powerpoint/2010/main" val="3480827929"/>
      </p:ext>
    </p:extLst>
  </p:cSld>
  <p:clrMapOvr>
    <a:masterClrMapping/>
  </p:clrMapOvr>
  <p:transition spd="med">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b="1" dirty="0"/>
              <a:t>IMPORTANT: </a:t>
            </a:r>
            <a:r>
              <a:rPr lang="en-US" dirty="0"/>
              <a:t>The information you give in columns 2, 3, and 4 must be accurate </a:t>
            </a:r>
            <a:br>
              <a:rPr lang="en-US" dirty="0"/>
            </a:br>
            <a:r>
              <a:rPr lang="en-US" dirty="0"/>
              <a:t>and is subject to review from the designated statement of account on file in the Licensing Division.</a:t>
            </a:r>
          </a:p>
          <a:p>
            <a:pPr>
              <a:buNone/>
            </a:pPr>
            <a:endParaRPr lang="en-US" dirty="0"/>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6: Computation of 3.75 Fee</a:t>
            </a:r>
            <a:br>
              <a:rPr lang="en-US" dirty="0"/>
            </a:br>
            <a:r>
              <a:rPr lang="en-US" dirty="0"/>
              <a:t>(continued)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6 block c-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3081528"/>
            <a:ext cx="7016496" cy="3014472"/>
          </a:xfrm>
          <a:prstGeom prst="rect">
            <a:avLst/>
          </a:prstGeom>
          <a:ln>
            <a:solidFill>
              <a:schemeClr val="tx1"/>
            </a:solidFill>
          </a:ln>
        </p:spPr>
      </p:pic>
    </p:spTree>
    <p:extLst>
      <p:ext uri="{BB962C8B-B14F-4D97-AF65-F5344CB8AC3E}">
        <p14:creationId xmlns:p14="http://schemas.microsoft.com/office/powerpoint/2010/main" val="539040638"/>
      </p:ext>
    </p:extLst>
  </p:cSld>
  <p:clrMapOvr>
    <a:masterClrMapping/>
  </p:clrMapOvr>
  <p:transition spd="med">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Determine if any portion of the cable system is located within a top 100 television market as defined by the FCC rules and regulations in effect on June 24, 1981. If no portion of the cable system is located in a major television market, answer “No” in block A and move on to part 8.</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7: Computation of the Syndicated Exclusivity Surcharge</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4" name="Picture 3" descr="box 7 block 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3468624"/>
            <a:ext cx="7016496" cy="1331976"/>
          </a:xfrm>
          <a:prstGeom prst="rect">
            <a:avLst/>
          </a:prstGeom>
          <a:ln>
            <a:solidFill>
              <a:schemeClr val="tx1"/>
            </a:solidFill>
          </a:ln>
        </p:spPr>
      </p:pic>
    </p:spTree>
    <p:extLst>
      <p:ext uri="{BB962C8B-B14F-4D97-AF65-F5344CB8AC3E}">
        <p14:creationId xmlns:p14="http://schemas.microsoft.com/office/powerpoint/2010/main" val="986970326"/>
      </p:ext>
    </p:extLst>
  </p:cSld>
  <p:clrMapOvr>
    <a:masterClrMapping/>
  </p:clrMapOvr>
  <p:transition spd="med">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pPr>
              <a:lnSpc>
                <a:spcPct val="110000"/>
              </a:lnSpc>
            </a:pPr>
            <a:r>
              <a:rPr lang="en-US" dirty="0"/>
              <a:t>Determine which station(s) reported in block B, part 6 are commercial VHF stations and place a grade B contour, in whole, or in part, over the cable system. If none of the stations qualify, answer “No” to block B and move on to part 8.</a:t>
            </a:r>
          </a:p>
          <a:p>
            <a:pPr>
              <a:lnSpc>
                <a:spcPct val="110000"/>
              </a:lnSpc>
            </a:pPr>
            <a:r>
              <a:rPr lang="en-US" dirty="0"/>
              <a:t>Determine which of the stations reported in block B, part 7 of the DSE Schedule were carried before March 31,1972. These stations are exempt from the FCC’s syndicated exclusivity rules in effect on June 24, 1981. Report these stations in block C. If you qualify to calculate the SES fee based upon the carriage of partially-distant stations, and you elect to do so, you must compute the surcharge in part 9 of this schedule. Otherwise compute any SES fee in block D, part 7.</a:t>
            </a:r>
          </a:p>
        </p:txBody>
      </p:sp>
      <p:sp>
        <p:nvSpPr>
          <p:cNvPr id="77825" name="Rectangle 7"/>
          <p:cNvSpPr>
            <a:spLocks noGrp="1"/>
          </p:cNvSpPr>
          <p:nvPr>
            <p:ph type="title"/>
          </p:nvPr>
        </p:nvSpPr>
        <p:spPr>
          <a:xfrm>
            <a:off x="1600200" y="-1"/>
            <a:ext cx="7315200" cy="1406525"/>
          </a:xfrm>
        </p:spPr>
        <p:txBody>
          <a:bodyPr anchor="ctr"/>
          <a:lstStyle/>
          <a:p>
            <a:pPr eaLnBrk="1" hangingPunct="1"/>
            <a:r>
              <a:rPr lang="en-US" dirty="0"/>
              <a:t>Part 7: Computation of the Syndicated Exclusivity Surcharge (continued)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7 block b-c.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4648200"/>
            <a:ext cx="7016496" cy="2042160"/>
          </a:xfrm>
          <a:prstGeom prst="rect">
            <a:avLst/>
          </a:prstGeom>
          <a:ln>
            <a:solidFill>
              <a:schemeClr val="tx1"/>
            </a:solidFill>
          </a:ln>
        </p:spPr>
      </p:pic>
    </p:spTree>
    <p:extLst>
      <p:ext uri="{BB962C8B-B14F-4D97-AF65-F5344CB8AC3E}">
        <p14:creationId xmlns:p14="http://schemas.microsoft.com/office/powerpoint/2010/main" val="3048872417"/>
      </p:ext>
    </p:extLst>
  </p:cSld>
  <p:clrMapOvr>
    <a:masterClrMapping/>
  </p:clrMapOvr>
  <p:transition spd="med">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If at least one station was partially distant or partially permitted, calculate the base rate fee in block A, part 9.  </a:t>
            </a:r>
          </a:p>
        </p:txBody>
      </p:sp>
      <p:sp>
        <p:nvSpPr>
          <p:cNvPr id="77825" name="Rectangle 7"/>
          <p:cNvSpPr>
            <a:spLocks noGrp="1"/>
          </p:cNvSpPr>
          <p:nvPr>
            <p:ph type="title"/>
          </p:nvPr>
        </p:nvSpPr>
        <p:spPr>
          <a:xfrm>
            <a:off x="1600200" y="0"/>
            <a:ext cx="7315200" cy="1295400"/>
          </a:xfrm>
        </p:spPr>
        <p:txBody>
          <a:bodyPr anchor="ctr"/>
          <a:lstStyle/>
          <a:p>
            <a:pPr eaLnBrk="1" hangingPunct="1"/>
            <a:r>
              <a:rPr lang="en-US" dirty="0"/>
              <a:t>Part 8: Computation of Base Rate Fee</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100" y="2950464"/>
            <a:ext cx="7022592" cy="2307336"/>
          </a:xfrm>
          <a:prstGeom prst="rect">
            <a:avLst/>
          </a:prstGeom>
          <a:ln>
            <a:solidFill>
              <a:schemeClr val="tx1"/>
            </a:solidFill>
          </a:ln>
        </p:spPr>
      </p:pic>
    </p:spTree>
    <p:extLst>
      <p:ext uri="{BB962C8B-B14F-4D97-AF65-F5344CB8AC3E}">
        <p14:creationId xmlns:p14="http://schemas.microsoft.com/office/powerpoint/2010/main" val="240448826"/>
      </p:ext>
    </p:extLst>
  </p:cSld>
  <p:clrMapOvr>
    <a:masterClrMapping/>
  </p:clrMapOvr>
  <p:transition spd="med">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r>
              <a:rPr lang="en-US" dirty="0"/>
              <a:t>If any of the stations were partially distant or partially permitted:</a:t>
            </a:r>
          </a:p>
          <a:p>
            <a:pPr marL="685800">
              <a:buNone/>
            </a:pPr>
            <a:r>
              <a:rPr lang="en-US" dirty="0"/>
              <a:t>1. Identify the communities/areas represented by each subscriber group.</a:t>
            </a:r>
          </a:p>
          <a:p>
            <a:pPr marL="685800">
              <a:buNone/>
            </a:pPr>
            <a:r>
              <a:rPr lang="en-US" dirty="0"/>
              <a:t>2. Divide all of your subscribers into groups. A particular subscriber group consists of all subscribers who are distant with respect to exactly the same complement of carried distant and permitted stations. </a:t>
            </a:r>
          </a:p>
          <a:p>
            <a:pPr marL="685800">
              <a:buNone/>
            </a:pPr>
            <a:r>
              <a:rPr lang="en-US" dirty="0"/>
              <a:t>3. Determine the portion of the total gross receipts you reported in space K that is attributable to each subscriber group.</a:t>
            </a:r>
          </a:p>
          <a:p>
            <a:pPr marL="685800">
              <a:buNone/>
            </a:pPr>
            <a:r>
              <a:rPr lang="en-US" dirty="0"/>
              <a:t>4. For each subscriber group, calculate the total number of DSEs for that group’s complement of permitted stations.</a:t>
            </a:r>
          </a:p>
          <a:p>
            <a:r>
              <a:rPr lang="en-US" dirty="0"/>
              <a:t>If your system is located wholly outside all major and smaller television markets, all DSEs are permitted and calculate the base rate fee. If any portion of your system is located in a major or smaller television market, list the stations reported as permitted in block B, part 6 and calculate the base rate fee. </a:t>
            </a:r>
          </a:p>
        </p:txBody>
      </p:sp>
      <p:sp>
        <p:nvSpPr>
          <p:cNvPr id="77825" name="Rectangle 7"/>
          <p:cNvSpPr>
            <a:spLocks noGrp="1"/>
          </p:cNvSpPr>
          <p:nvPr>
            <p:ph type="title"/>
          </p:nvPr>
        </p:nvSpPr>
        <p:spPr>
          <a:xfrm>
            <a:off x="1600200" y="-1"/>
            <a:ext cx="7315200" cy="1406525"/>
          </a:xfrm>
        </p:spPr>
        <p:txBody>
          <a:bodyPr anchor="ctr"/>
          <a:lstStyle/>
          <a:p>
            <a:pPr eaLnBrk="1" hangingPunct="1">
              <a:lnSpc>
                <a:spcPct val="100000"/>
              </a:lnSpc>
            </a:pPr>
            <a:r>
              <a:rPr lang="en-US" dirty="0"/>
              <a:t>Part 9: </a:t>
            </a:r>
            <a:r>
              <a:rPr lang="en-US" sz="2000" dirty="0"/>
              <a:t>Computation of Base Rate Fee and Syndicated Exclusivity Surcharge for Partially Distant Stations, </a:t>
            </a:r>
            <a:br>
              <a:rPr lang="en-US" sz="2000" dirty="0"/>
            </a:br>
            <a:r>
              <a:rPr lang="en-US" sz="2000" dirty="0"/>
              <a:t>and Partially Permitted Stations</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spTree>
    <p:extLst>
      <p:ext uri="{BB962C8B-B14F-4D97-AF65-F5344CB8AC3E}">
        <p14:creationId xmlns:p14="http://schemas.microsoft.com/office/powerpoint/2010/main" val="2622049845"/>
      </p:ext>
    </p:extLst>
  </p:cSld>
  <p:clrMapOvr>
    <a:masterClrMapping/>
  </p:clrMapOvr>
  <p:transition spd="med">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3200400"/>
          </a:xfrm>
        </p:spPr>
        <p:txBody>
          <a:bodyPr/>
          <a:lstStyle/>
          <a:p>
            <a:pPr marL="685800">
              <a:buNone/>
            </a:pPr>
            <a:r>
              <a:rPr lang="en-US" dirty="0"/>
              <a:t>5. Calculate a separate base rate fee for each subscriber group, using:</a:t>
            </a:r>
          </a:p>
          <a:p>
            <a:pPr marL="960120" indent="0">
              <a:lnSpc>
                <a:spcPct val="100000"/>
              </a:lnSpc>
            </a:pPr>
            <a:r>
              <a:rPr lang="en-US" dirty="0"/>
              <a:t>  (1) the applicable rates given above; </a:t>
            </a:r>
          </a:p>
          <a:p>
            <a:pPr marL="960120" indent="0">
              <a:lnSpc>
                <a:spcPct val="100000"/>
              </a:lnSpc>
            </a:pPr>
            <a:r>
              <a:rPr lang="en-US" dirty="0"/>
              <a:t>  (2) the total number of DSEs for that group’s complement of stations; and </a:t>
            </a:r>
          </a:p>
          <a:p>
            <a:pPr marL="960120" indent="0">
              <a:lnSpc>
                <a:spcPct val="100000"/>
              </a:lnSpc>
            </a:pPr>
            <a:r>
              <a:rPr lang="en-US" dirty="0"/>
              <a:t>  (3) the amount of gross receipts attributable to that group.</a:t>
            </a:r>
          </a:p>
          <a:p>
            <a:pPr marL="685800" indent="-225425">
              <a:buNone/>
              <a:tabLst>
                <a:tab pos="912813" algn="l"/>
              </a:tabLst>
            </a:pPr>
            <a:r>
              <a:rPr lang="en-US" dirty="0"/>
              <a:t>6. Add together the base rate fees for each subscriber group to determine the system’s total base rate fee. Carry this number to space L.</a:t>
            </a:r>
          </a:p>
          <a:p>
            <a:pPr marL="685800" indent="-225425">
              <a:buNone/>
              <a:tabLst>
                <a:tab pos="912813" algn="l"/>
              </a:tabLst>
            </a:pPr>
            <a:r>
              <a:rPr lang="en-US" dirty="0"/>
              <a:t>7. Repeat this process from step 4 for any non-permitted signals. Calculate a </a:t>
            </a:r>
            <a:br>
              <a:rPr lang="en-US" dirty="0"/>
            </a:br>
            <a:r>
              <a:rPr lang="en-US" dirty="0"/>
              <a:t>3.75 percent fee for each group that applies. Carry figure to space L.</a:t>
            </a:r>
          </a:p>
          <a:p>
            <a:pPr marL="0" indent="0">
              <a:buNone/>
            </a:pPr>
            <a:r>
              <a:rPr lang="en-US" dirty="0"/>
              <a:t> </a:t>
            </a:r>
          </a:p>
        </p:txBody>
      </p:sp>
      <p:sp>
        <p:nvSpPr>
          <p:cNvPr id="77825" name="Rectangle 7"/>
          <p:cNvSpPr>
            <a:spLocks noGrp="1"/>
          </p:cNvSpPr>
          <p:nvPr>
            <p:ph type="title"/>
          </p:nvPr>
        </p:nvSpPr>
        <p:spPr>
          <a:xfrm>
            <a:off x="1600200" y="-1"/>
            <a:ext cx="7315200" cy="1406525"/>
          </a:xfrm>
        </p:spPr>
        <p:txBody>
          <a:bodyPr anchor="ctr"/>
          <a:lstStyle/>
          <a:p>
            <a:pPr eaLnBrk="1" hangingPunct="1">
              <a:lnSpc>
                <a:spcPct val="100000"/>
              </a:lnSpc>
            </a:pPr>
            <a:r>
              <a:rPr lang="en-US" dirty="0"/>
              <a:t>Part 9: </a:t>
            </a:r>
            <a:r>
              <a:rPr lang="en-US" sz="2000" dirty="0"/>
              <a:t>Computation of Base Rate Fee and Syndicated Exclusivity Surcharge for Partially Distant Stations, </a:t>
            </a:r>
            <a:br>
              <a:rPr lang="en-US" sz="2000" dirty="0"/>
            </a:br>
            <a:r>
              <a:rPr lang="en-US" sz="2000" dirty="0"/>
              <a:t>and Partially Permitted Stations (continued)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spTree>
    <p:extLst>
      <p:ext uri="{BB962C8B-B14F-4D97-AF65-F5344CB8AC3E}">
        <p14:creationId xmlns:p14="http://schemas.microsoft.com/office/powerpoint/2010/main" val="2652442213"/>
      </p:ext>
    </p:extLst>
  </p:cSld>
  <p:clrMapOvr>
    <a:masterClrMapping/>
  </p:clrMapOvr>
  <p:transition spd="med">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p:cNvSpPr>
          <p:nvPr>
            <p:ph type="title"/>
          </p:nvPr>
        </p:nvSpPr>
        <p:spPr>
          <a:xfrm>
            <a:off x="1600200" y="-1"/>
            <a:ext cx="7315200" cy="1406525"/>
          </a:xfrm>
        </p:spPr>
        <p:txBody>
          <a:bodyPr anchor="ctr"/>
          <a:lstStyle/>
          <a:p>
            <a:pPr eaLnBrk="1" hangingPunct="1">
              <a:lnSpc>
                <a:spcPct val="100000"/>
              </a:lnSpc>
            </a:pPr>
            <a:r>
              <a:rPr lang="en-US" dirty="0"/>
              <a:t>Part 9: </a:t>
            </a:r>
            <a:r>
              <a:rPr lang="en-US" sz="2000" dirty="0"/>
              <a:t>Computation of Base Rate Fee and Syndicated Exclusivity Surcharge for Partially Distant Stations, </a:t>
            </a:r>
            <a:br>
              <a:rPr lang="en-US" sz="2000" dirty="0"/>
            </a:br>
            <a:r>
              <a:rPr lang="en-US" sz="2000" dirty="0"/>
              <a:t>and Partially Permitted Stations (continued)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2" name="Picture 1" descr="box 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6800" y="1981200"/>
            <a:ext cx="7016496" cy="3764280"/>
          </a:xfrm>
          <a:prstGeom prst="rect">
            <a:avLst/>
          </a:prstGeom>
          <a:ln>
            <a:solidFill>
              <a:schemeClr val="tx1"/>
            </a:solidFill>
          </a:ln>
        </p:spPr>
      </p:pic>
    </p:spTree>
    <p:extLst>
      <p:ext uri="{BB962C8B-B14F-4D97-AF65-F5344CB8AC3E}">
        <p14:creationId xmlns:p14="http://schemas.microsoft.com/office/powerpoint/2010/main" val="4175372008"/>
      </p:ext>
    </p:extLst>
  </p:cSld>
  <p:clrMapOvr>
    <a:masterClrMapping/>
  </p:clrMapOvr>
  <p:transition spd="med">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7200"/>
          </a:xfrm>
        </p:spPr>
        <p:txBody>
          <a:bodyPr/>
          <a:lstStyle/>
          <a:p>
            <a:pPr marL="685800" indent="-225425">
              <a:buNone/>
              <a:tabLst>
                <a:tab pos="912813" algn="l"/>
              </a:tabLst>
            </a:pPr>
            <a:r>
              <a:rPr lang="en-US" dirty="0"/>
              <a:t>8. If any portion of the cable system is located in whole or in part within a major television market, you may also need to complete part 9, block B of the Schedule to determine the Syndicated Exclusivity Surcharge.</a:t>
            </a:r>
          </a:p>
          <a:p>
            <a:pPr marL="225425" indent="-225425"/>
            <a:r>
              <a:rPr lang="en-US" dirty="0"/>
              <a:t>Compute the Syndicated Exclusivity Surcharge based upon these DSEs and the appropriate formula for the system’s market position.</a:t>
            </a:r>
          </a:p>
          <a:p>
            <a:pPr marL="0" indent="0">
              <a:buNone/>
            </a:pPr>
            <a:r>
              <a:rPr lang="en-US" b="1" dirty="0"/>
              <a:t>Note</a:t>
            </a:r>
            <a:r>
              <a:rPr lang="en-US" dirty="0"/>
              <a:t>: Multicast streams are not subject to the 3.75 fee or the SES fee.</a:t>
            </a:r>
          </a:p>
          <a:p>
            <a:pPr marL="0" indent="0">
              <a:buNone/>
            </a:pPr>
            <a:endParaRPr lang="en-US" dirty="0"/>
          </a:p>
          <a:p>
            <a:pPr marL="0" indent="0">
              <a:buNone/>
            </a:pPr>
            <a:r>
              <a:rPr lang="en-US" dirty="0"/>
              <a:t> </a:t>
            </a:r>
          </a:p>
        </p:txBody>
      </p:sp>
      <p:sp>
        <p:nvSpPr>
          <p:cNvPr id="77825" name="Rectangle 7"/>
          <p:cNvSpPr>
            <a:spLocks noGrp="1"/>
          </p:cNvSpPr>
          <p:nvPr>
            <p:ph type="title"/>
          </p:nvPr>
        </p:nvSpPr>
        <p:spPr>
          <a:xfrm>
            <a:off x="1600200" y="-1"/>
            <a:ext cx="7315200" cy="1406525"/>
          </a:xfrm>
        </p:spPr>
        <p:txBody>
          <a:bodyPr anchor="ctr"/>
          <a:lstStyle/>
          <a:p>
            <a:pPr eaLnBrk="1" hangingPunct="1">
              <a:lnSpc>
                <a:spcPct val="100000"/>
              </a:lnSpc>
            </a:pPr>
            <a:r>
              <a:rPr lang="en-US" dirty="0"/>
              <a:t>Part 9: </a:t>
            </a:r>
            <a:r>
              <a:rPr lang="en-US" sz="2000" dirty="0"/>
              <a:t>Computation of Base Rate Fee and Syndicated Exclusivity Surcharge for Partially Distant Stations, </a:t>
            </a:r>
            <a:br>
              <a:rPr lang="en-US" sz="2000" dirty="0"/>
            </a:br>
            <a:r>
              <a:rPr lang="en-US" sz="2000" dirty="0"/>
              <a:t>and Partially Permitted Stations (continued)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spTree>
    <p:extLst>
      <p:ext uri="{BB962C8B-B14F-4D97-AF65-F5344CB8AC3E}">
        <p14:creationId xmlns:p14="http://schemas.microsoft.com/office/powerpoint/2010/main" val="3348228651"/>
      </p:ext>
    </p:extLst>
  </p:cSld>
  <p:clrMapOvr>
    <a:masterClrMapping/>
  </p:clrMapOvr>
  <p:transition spd="med">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4"/>
          <p:cNvSpPr>
            <a:spLocks noGrp="1"/>
          </p:cNvSpPr>
          <p:nvPr>
            <p:ph type="title" idx="4294967295"/>
          </p:nvPr>
        </p:nvSpPr>
        <p:spPr>
          <a:xfrm>
            <a:off x="1600200" y="-1"/>
            <a:ext cx="7315200" cy="1406525"/>
          </a:xfrm>
        </p:spPr>
        <p:txBody>
          <a:bodyPr anchor="ctr"/>
          <a:lstStyle/>
          <a:p>
            <a:pPr eaLnBrk="1" hangingPunct="1"/>
            <a:r>
              <a:rPr lang="en-US" dirty="0"/>
              <a:t>Why file an SOA? </a:t>
            </a:r>
          </a:p>
        </p:txBody>
      </p:sp>
      <p:sp>
        <p:nvSpPr>
          <p:cNvPr id="22530" name="Rectangle 25"/>
          <p:cNvSpPr>
            <a:spLocks noGrp="1"/>
          </p:cNvSpPr>
          <p:nvPr>
            <p:ph type="body" idx="4294967295"/>
          </p:nvPr>
        </p:nvSpPr>
        <p:spPr/>
        <p:txBody>
          <a:bodyPr/>
          <a:lstStyle/>
          <a:p>
            <a:pPr eaLnBrk="1" hangingPunct="1"/>
            <a:r>
              <a:rPr lang="en-US" dirty="0"/>
              <a:t>Copyright law requires a cable system to file SOAs:</a:t>
            </a:r>
          </a:p>
          <a:p>
            <a:pPr lvl="1" eaLnBrk="1" hangingPunct="1"/>
            <a:r>
              <a:rPr lang="en-US" dirty="0"/>
              <a:t>to show the criteria for the semiannual royalty and filing fees the cable system owes under its statutory license; and </a:t>
            </a:r>
          </a:p>
          <a:p>
            <a:pPr lvl="1" eaLnBrk="1" hangingPunct="1"/>
            <a:r>
              <a:rPr lang="en-US" dirty="0"/>
              <a:t>to report the information needed to allocate royalties among copyright owners.</a:t>
            </a:r>
          </a:p>
          <a:p>
            <a:pPr eaLnBrk="1" hangingPunct="1"/>
            <a:r>
              <a:rPr lang="en-US" dirty="0"/>
              <a:t>SOAs are official documents. Cable systems must certify that the information they contain is true and accurate. Copyright licensing examiners cannot change or modify any SOA.</a:t>
            </a:r>
          </a:p>
          <a:p>
            <a:pPr eaLnBrk="1" hangingPunct="1"/>
            <a:r>
              <a:rPr lang="en-US" dirty="0"/>
              <a:t>All information in an SOA must accurately represent the facts as they existed during the accounting period covered by the statement (or, in certain cases, on the last day </a:t>
            </a:r>
            <a:br>
              <a:rPr lang="en-US" dirty="0"/>
            </a:br>
            <a:r>
              <a:rPr lang="en-US" dirty="0"/>
              <a:t>of that period).</a:t>
            </a:r>
          </a:p>
          <a:p>
            <a:pPr lvl="1" eaLnBrk="1" hangingPunct="1"/>
            <a:endParaRPr lang="en-US" dirty="0"/>
          </a:p>
          <a:p>
            <a:pPr eaLnBrk="1" hangingPunct="1">
              <a:buFont typeface="Times" charset="0"/>
              <a:buNone/>
            </a:pPr>
            <a:endParaRPr lang="en-US" dirty="0"/>
          </a:p>
        </p:txBody>
      </p:sp>
      <p:sp>
        <p:nvSpPr>
          <p:cNvPr id="5"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cSld>
  <p:clrMapOvr>
    <a:masterClrMapping/>
  </p:clrMapOvr>
  <p:transition spd="med">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p:cNvSpPr>
          <p:nvPr>
            <p:ph type="title"/>
          </p:nvPr>
        </p:nvSpPr>
        <p:spPr>
          <a:xfrm>
            <a:off x="1600200" y="-1"/>
            <a:ext cx="7315200" cy="1406525"/>
          </a:xfrm>
        </p:spPr>
        <p:txBody>
          <a:bodyPr anchor="ctr"/>
          <a:lstStyle/>
          <a:p>
            <a:pPr eaLnBrk="1" hangingPunct="1">
              <a:lnSpc>
                <a:spcPct val="100000"/>
              </a:lnSpc>
            </a:pPr>
            <a:r>
              <a:rPr lang="en-US" dirty="0"/>
              <a:t>Part 9: </a:t>
            </a:r>
            <a:r>
              <a:rPr lang="en-US" sz="2000" dirty="0"/>
              <a:t>Computation of Base Rate Fee and Syndicated Exclusivity Surcharge for Partially Distant Stations, </a:t>
            </a:r>
            <a:br>
              <a:rPr lang="en-US" sz="2000" dirty="0"/>
            </a:br>
            <a:r>
              <a:rPr lang="en-US" sz="2000" dirty="0"/>
              <a:t>and Partially Permitted Stations (continued)</a:t>
            </a:r>
          </a:p>
        </p:txBody>
      </p:sp>
      <p:sp>
        <p:nvSpPr>
          <p:cNvPr id="40975" name="Rectangle 15"/>
          <p:cNvSpPr>
            <a:spLocks noChangeArrowheads="1"/>
          </p:cNvSpPr>
          <p:nvPr/>
        </p:nvSpPr>
        <p:spPr bwMode="auto">
          <a:xfrm>
            <a:off x="9763125" y="58356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 name="Rectangle 35"/>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a:t>
            </a:r>
            <a:r>
              <a:rPr lang="en-US" sz="1000" baseline="0" dirty="0">
                <a:solidFill>
                  <a:srgbClr val="666666"/>
                </a:solidFill>
                <a:latin typeface="Arial" charset="0"/>
              </a:rPr>
              <a:t>Interest </a:t>
            </a:r>
            <a:r>
              <a:rPr lang="en-US" sz="1000" baseline="0" dirty="0">
                <a:solidFill>
                  <a:srgbClr val="666666"/>
                </a:solidFill>
                <a:latin typeface="Arial" charset="0"/>
                <a:cs typeface="+mn-cs"/>
              </a:rPr>
              <a:t>&gt; </a:t>
            </a:r>
            <a:r>
              <a:rPr lang="en-US" sz="1000" b="1" baseline="0" dirty="0">
                <a:solidFill>
                  <a:schemeClr val="hlink"/>
                </a:solidFill>
                <a:latin typeface="Arial" charset="0"/>
              </a:rPr>
              <a:t>DSE</a:t>
            </a:r>
            <a:r>
              <a:rPr lang="en-US" sz="1000" baseline="0" dirty="0">
                <a:solidFill>
                  <a:srgbClr val="666666"/>
                </a:solidFill>
                <a:latin typeface="Arial" charset="0"/>
              </a:rPr>
              <a:t> </a:t>
            </a:r>
            <a:r>
              <a:rPr lang="en-US" sz="1000" baseline="0" dirty="0">
                <a:solidFill>
                  <a:srgbClr val="666666"/>
                </a:solidFill>
                <a:latin typeface="Arial" charset="0"/>
                <a:cs typeface="+mn-cs"/>
              </a:rPr>
              <a:t>&gt; Contact</a:t>
            </a:r>
          </a:p>
        </p:txBody>
      </p:sp>
      <p:pic>
        <p:nvPicPr>
          <p:cNvPr id="4" name="Picture 3" descr="box 9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3752" y="1847088"/>
            <a:ext cx="7013448" cy="4782312"/>
          </a:xfrm>
          <a:prstGeom prst="rect">
            <a:avLst/>
          </a:prstGeom>
          <a:ln>
            <a:solidFill>
              <a:schemeClr val="tx1"/>
            </a:solidFill>
          </a:ln>
        </p:spPr>
      </p:pic>
    </p:spTree>
    <p:extLst>
      <p:ext uri="{BB962C8B-B14F-4D97-AF65-F5344CB8AC3E}">
        <p14:creationId xmlns:p14="http://schemas.microsoft.com/office/powerpoint/2010/main" val="1352237877"/>
      </p:ext>
    </p:extLst>
  </p:cSld>
  <p:clrMapOvr>
    <a:masterClrMapping/>
  </p:clrMapOvr>
  <p:transition spd="med">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ChangeArrowheads="1"/>
          </p:cNvSpPr>
          <p:nvPr/>
        </p:nvSpPr>
        <p:spPr bwMode="auto">
          <a:xfrm>
            <a:off x="1598613" y="228600"/>
            <a:ext cx="7162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800" b="1" baseline="0" dirty="0">
                <a:solidFill>
                  <a:schemeClr val="bg1"/>
                </a:solidFill>
                <a:latin typeface="Arial" charset="0"/>
              </a:rPr>
              <a:t>You have now completed the </a:t>
            </a:r>
            <a:br>
              <a:rPr lang="en-US" sz="2800" b="1" baseline="0" dirty="0">
                <a:solidFill>
                  <a:schemeClr val="bg1"/>
                </a:solidFill>
                <a:latin typeface="Arial" charset="0"/>
              </a:rPr>
            </a:br>
            <a:r>
              <a:rPr lang="en-US" sz="2800" b="1" baseline="0" dirty="0">
                <a:solidFill>
                  <a:schemeClr val="bg1"/>
                </a:solidFill>
                <a:latin typeface="Arial" charset="0"/>
              </a:rPr>
              <a:t>online cable SOA tutorial</a:t>
            </a:r>
            <a:endParaRPr lang="en-US" b="1" baseline="0" dirty="0">
              <a:solidFill>
                <a:srgbClr val="000099"/>
              </a:solidFill>
              <a:latin typeface="Georgia" charset="0"/>
            </a:endParaRPr>
          </a:p>
        </p:txBody>
      </p:sp>
      <p:sp>
        <p:nvSpPr>
          <p:cNvPr id="41994" name="Rectangle 10"/>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aseline="0" dirty="0">
                <a:solidFill>
                  <a:srgbClr val="666666"/>
                </a:solidFill>
                <a:latin typeface="Arial" charset="0"/>
                <a:cs typeface="+mn-cs"/>
              </a:rPr>
              <a:t>Getting Started &gt; Account Info &gt; Revenues &gt; Fees &gt; Certification &gt; Interest &gt; DSE &gt; </a:t>
            </a:r>
            <a:r>
              <a:rPr lang="en-US" sz="1000" b="1" baseline="0" dirty="0">
                <a:solidFill>
                  <a:schemeClr val="hlink"/>
                </a:solidFill>
                <a:latin typeface="Arial" charset="0"/>
                <a:cs typeface="+mn-cs"/>
              </a:rPr>
              <a:t>Contact</a:t>
            </a:r>
            <a:endParaRPr lang="en-US" sz="1000" baseline="0" dirty="0">
              <a:solidFill>
                <a:srgbClr val="666666"/>
              </a:solidFill>
              <a:latin typeface="Arial" charset="0"/>
              <a:cs typeface="+mn-cs"/>
            </a:endParaRPr>
          </a:p>
        </p:txBody>
      </p:sp>
      <p:sp>
        <p:nvSpPr>
          <p:cNvPr id="79875" name="Rectangle 13"/>
          <p:cNvSpPr>
            <a:spLocks noGrp="1"/>
          </p:cNvSpPr>
          <p:nvPr>
            <p:ph type="title" idx="4294967295"/>
          </p:nvPr>
        </p:nvSpPr>
        <p:spPr/>
        <p:txBody>
          <a:bodyPr/>
          <a:lstStyle/>
          <a:p>
            <a:pPr eaLnBrk="1" hangingPunct="1"/>
            <a:br>
              <a:rPr lang="en-US"/>
            </a:br>
            <a:endParaRPr lang="en-US"/>
          </a:p>
        </p:txBody>
      </p:sp>
      <p:sp>
        <p:nvSpPr>
          <p:cNvPr id="79876" name="Rectangle 14"/>
          <p:cNvSpPr>
            <a:spLocks noGrp="1"/>
          </p:cNvSpPr>
          <p:nvPr>
            <p:ph type="body" idx="4294967295"/>
          </p:nvPr>
        </p:nvSpPr>
        <p:spPr>
          <a:xfrm>
            <a:off x="319881" y="1905000"/>
            <a:ext cx="8564563" cy="4389438"/>
          </a:xfrm>
        </p:spPr>
        <p:txBody>
          <a:bodyPr/>
          <a:lstStyle/>
          <a:p>
            <a:pPr eaLnBrk="1" hangingPunct="1">
              <a:lnSpc>
                <a:spcPct val="110000"/>
              </a:lnSpc>
            </a:pPr>
            <a:r>
              <a:rPr lang="en-US" dirty="0"/>
              <a:t>You can exit here, or proceed to </a:t>
            </a:r>
            <a:r>
              <a:rPr lang="en-US" dirty="0">
                <a:hlinkClick r:id="rId3"/>
              </a:rPr>
              <a:t>https://www.copyright.gov/forms/sa3.pdf</a:t>
            </a:r>
            <a:r>
              <a:rPr lang="en-US" dirty="0"/>
              <a:t> to access the </a:t>
            </a:r>
            <a:br>
              <a:rPr lang="en-US" dirty="0"/>
            </a:br>
            <a:r>
              <a:rPr lang="en-US" dirty="0"/>
              <a:t>fillable PDF version of SA3 or </a:t>
            </a:r>
            <a:r>
              <a:rPr lang="en-US" dirty="0">
                <a:solidFill>
                  <a:srgbClr val="FF0000"/>
                </a:solidFill>
                <a:hlinkClick r:id="rId4"/>
              </a:rPr>
              <a:t>https://www.copyright.gov/forms/sa3e.xlsx</a:t>
            </a:r>
            <a:r>
              <a:rPr lang="en-US" dirty="0">
                <a:solidFill>
                  <a:srgbClr val="FF0000"/>
                </a:solidFill>
              </a:rPr>
              <a:t> </a:t>
            </a:r>
            <a:r>
              <a:rPr lang="en-US" dirty="0"/>
              <a:t>to access the electronic Excel form. For additional information about filing your statement of account electronically, visit</a:t>
            </a:r>
            <a:r>
              <a:rPr lang="en-US" dirty="0">
                <a:solidFill>
                  <a:srgbClr val="FF0000"/>
                </a:solidFill>
              </a:rPr>
              <a:t> </a:t>
            </a:r>
            <a:r>
              <a:rPr lang="en-US" dirty="0">
                <a:solidFill>
                  <a:srgbClr val="FF0000"/>
                </a:solidFill>
                <a:hlinkClick r:id="rId5"/>
              </a:rPr>
              <a:t>www.copyright.gov/licensing/sec_111.html</a:t>
            </a:r>
            <a:r>
              <a:rPr lang="en-US" dirty="0">
                <a:solidFill>
                  <a:srgbClr val="FF0000"/>
                </a:solidFill>
              </a:rPr>
              <a:t>. </a:t>
            </a:r>
          </a:p>
          <a:p>
            <a:pPr eaLnBrk="1" hangingPunct="1">
              <a:lnSpc>
                <a:spcPct val="110000"/>
              </a:lnSpc>
            </a:pPr>
            <a:r>
              <a:rPr lang="en-US" dirty="0"/>
              <a:t>Remember to </a:t>
            </a:r>
          </a:p>
          <a:p>
            <a:pPr lvl="1" eaLnBrk="1" hangingPunct="1">
              <a:lnSpc>
                <a:spcPct val="110000"/>
              </a:lnSpc>
            </a:pPr>
            <a:r>
              <a:rPr lang="en-US" dirty="0"/>
              <a:t>read all directions carefully before filling out the form;</a:t>
            </a:r>
          </a:p>
          <a:p>
            <a:pPr lvl="1" eaLnBrk="1" hangingPunct="1">
              <a:lnSpc>
                <a:spcPct val="110000"/>
              </a:lnSpc>
            </a:pPr>
            <a:r>
              <a:rPr lang="en-US" dirty="0"/>
              <a:t>file an original (and, if by mail, one copy) of the completed SOA form;</a:t>
            </a:r>
          </a:p>
          <a:p>
            <a:pPr lvl="1" eaLnBrk="1" hangingPunct="1">
              <a:lnSpc>
                <a:spcPct val="110000"/>
              </a:lnSpc>
            </a:pPr>
            <a:r>
              <a:rPr lang="en-US" dirty="0"/>
              <a:t>make your royalty and filing fee payments using </a:t>
            </a:r>
            <a:r>
              <a:rPr lang="en-US" i="1" dirty="0">
                <a:hlinkClick r:id="rId6"/>
              </a:rPr>
              <a:t>www.pay.gov</a:t>
            </a:r>
            <a:r>
              <a:rPr lang="en-US" dirty="0"/>
              <a:t> or other </a:t>
            </a:r>
            <a:br>
              <a:rPr lang="en-US" dirty="0"/>
            </a:br>
            <a:r>
              <a:rPr lang="en-US" dirty="0"/>
              <a:t>acceptable options. For details, see Circulars 74a, 74b, and 74c and the pay.gov tutorial at </a:t>
            </a:r>
            <a:r>
              <a:rPr lang="en-US" i="1" dirty="0">
                <a:hlinkClick r:id="rId7"/>
              </a:rPr>
              <a:t>http://www.copyright.gov/licensing/index.html</a:t>
            </a:r>
            <a:r>
              <a:rPr lang="en-US" dirty="0"/>
              <a:t>; and</a:t>
            </a:r>
          </a:p>
          <a:p>
            <a:pPr lvl="1" eaLnBrk="1" hangingPunct="1">
              <a:lnSpc>
                <a:spcPct val="110000"/>
              </a:lnSpc>
            </a:pPr>
            <a:r>
              <a:rPr lang="en-US" dirty="0"/>
              <a:t>submit your SOA and royalty and filing fees on time.</a:t>
            </a:r>
          </a:p>
          <a:p>
            <a:pPr eaLnBrk="1" hangingPunct="1">
              <a:lnSpc>
                <a:spcPct val="110000"/>
              </a:lnSpc>
            </a:pPr>
            <a:r>
              <a:rPr lang="en-US" dirty="0"/>
              <a:t>If you still have questions, contact the Licensing Division at </a:t>
            </a:r>
            <a:r>
              <a:rPr lang="en-US" i="1" dirty="0">
                <a:hlinkClick r:id="rId8"/>
              </a:rPr>
              <a:t>licensing@copyright.gov</a:t>
            </a:r>
            <a:r>
              <a:rPr lang="en-US" dirty="0"/>
              <a:t> or </a:t>
            </a:r>
            <a:br>
              <a:rPr lang="en-US" dirty="0"/>
            </a:br>
            <a:r>
              <a:rPr lang="en-US" dirty="0"/>
              <a:t>(202) 707-8150.</a:t>
            </a:r>
          </a:p>
        </p:txBody>
      </p:sp>
    </p:spTree>
  </p:cSld>
  <p:clrMapOvr>
    <a:masterClrMapping/>
  </p:clrMapOvr>
  <p:transition spd="med">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
          <p:cNvSpPr>
            <a:spLocks noGrp="1"/>
          </p:cNvSpPr>
          <p:nvPr>
            <p:ph type="title" idx="4294967295"/>
          </p:nvPr>
        </p:nvSpPr>
        <p:spPr>
          <a:xfrm>
            <a:off x="1600200" y="-1"/>
            <a:ext cx="7315200" cy="1406525"/>
          </a:xfrm>
        </p:spPr>
        <p:txBody>
          <a:bodyPr anchor="ctr"/>
          <a:lstStyle/>
          <a:p>
            <a:pPr eaLnBrk="1" hangingPunct="1"/>
            <a:r>
              <a:rPr lang="en-US" dirty="0"/>
              <a:t>What does the licensing examiner do?</a:t>
            </a:r>
          </a:p>
        </p:txBody>
      </p:sp>
      <p:sp>
        <p:nvSpPr>
          <p:cNvPr id="26626" name="Rectangle 11"/>
          <p:cNvSpPr>
            <a:spLocks noGrp="1"/>
          </p:cNvSpPr>
          <p:nvPr>
            <p:ph type="body" idx="4294967295"/>
          </p:nvPr>
        </p:nvSpPr>
        <p:spPr>
          <a:xfrm>
            <a:off x="457200" y="1905000"/>
            <a:ext cx="8229600" cy="4648200"/>
          </a:xfrm>
        </p:spPr>
        <p:txBody>
          <a:bodyPr/>
          <a:lstStyle/>
          <a:p>
            <a:pPr eaLnBrk="1" hangingPunct="1"/>
            <a:r>
              <a:rPr lang="en-US" dirty="0"/>
              <a:t>The licensing examiner analyzes the SOA form to determine whether:</a:t>
            </a:r>
          </a:p>
          <a:p>
            <a:pPr marL="1143000" lvl="1" eaLnBrk="1" hangingPunct="1"/>
            <a:r>
              <a:rPr lang="en-US" dirty="0"/>
              <a:t>the SOA was prepared according to the rules and regulations of the </a:t>
            </a:r>
            <a:br>
              <a:rPr lang="en-US" dirty="0"/>
            </a:br>
            <a:r>
              <a:rPr lang="en-US" dirty="0"/>
              <a:t>Copyright Office, including obvious errors or omissions to be corrected before final processing; </a:t>
            </a:r>
          </a:p>
          <a:p>
            <a:pPr marL="1143000" lvl="1" eaLnBrk="1" hangingPunct="1"/>
            <a:r>
              <a:rPr lang="en-US" dirty="0"/>
              <a:t>the correct royalty and filing fees have been paid; and</a:t>
            </a:r>
          </a:p>
          <a:p>
            <a:pPr marL="1143000" lvl="1" eaLnBrk="1" hangingPunct="1"/>
            <a:r>
              <a:rPr lang="en-US" dirty="0"/>
              <a:t>the statutory time limits for filing have been met.</a:t>
            </a:r>
          </a:p>
          <a:p>
            <a:pPr eaLnBrk="1" hangingPunct="1"/>
            <a:r>
              <a:rPr lang="en-US" dirty="0"/>
              <a:t>If an examiner discovers missing or questionable information, or an incorrectly calculated royalty filing fee the examiner will call or write the cable system.</a:t>
            </a:r>
          </a:p>
        </p:txBody>
      </p:sp>
      <p:sp>
        <p:nvSpPr>
          <p:cNvPr id="13327" name="AutoShape 15"/>
          <p:cNvSpPr>
            <a:spLocks noChangeArrowheads="1"/>
          </p:cNvSpPr>
          <p:nvPr/>
        </p:nvSpPr>
        <p:spPr bwMode="auto">
          <a:xfrm>
            <a:off x="762000" y="5029200"/>
            <a:ext cx="7543800" cy="6858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mn-cs"/>
              </a:rPr>
              <a:t>Carefully review and verify information before submitting the SOA form.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Interest accrues on underpayments and late payments.</a:t>
            </a:r>
          </a:p>
        </p:txBody>
      </p:sp>
      <p:sp>
        <p:nvSpPr>
          <p:cNvPr id="6"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
        <p:nvSpPr>
          <p:cNvPr id="7" name="AutoShape 15"/>
          <p:cNvSpPr>
            <a:spLocks noChangeArrowheads="1"/>
          </p:cNvSpPr>
          <p:nvPr/>
        </p:nvSpPr>
        <p:spPr bwMode="auto">
          <a:xfrm>
            <a:off x="762000" y="5867400"/>
            <a:ext cx="7543800" cy="6858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mn-cs"/>
              </a:rPr>
              <a:t>Note: It is the responsibility of the cable system to ensure all information </a:t>
            </a:r>
            <a:br>
              <a:rPr lang="en-US" sz="1700" baseline="0" dirty="0">
                <a:solidFill>
                  <a:srgbClr val="1284A8"/>
                </a:solidFill>
                <a:latin typeface="Arial" charset="0"/>
                <a:cs typeface="+mn-cs"/>
              </a:rPr>
            </a:br>
            <a:r>
              <a:rPr lang="en-US" sz="1700" baseline="0" dirty="0">
                <a:solidFill>
                  <a:srgbClr val="1284A8"/>
                </a:solidFill>
                <a:latin typeface="Arial" charset="0"/>
                <a:cs typeface="+mn-cs"/>
              </a:rPr>
              <a:t>is correct.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barn(outVertical)">
                                      <p:cBhvr>
                                        <p:cTn id="7" dur="500"/>
                                        <p:tgtEl>
                                          <p:spTgt spid="133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7"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8" name="AutoShape 22"/>
          <p:cNvSpPr>
            <a:spLocks noChangeArrowheads="1"/>
          </p:cNvSpPr>
          <p:nvPr/>
        </p:nvSpPr>
        <p:spPr bwMode="auto">
          <a:xfrm>
            <a:off x="1143000" y="4648200"/>
            <a:ext cx="6934200" cy="7620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1700" baseline="0" dirty="0">
                <a:solidFill>
                  <a:srgbClr val="1284A8"/>
                </a:solidFill>
                <a:latin typeface="Arial" charset="0"/>
                <a:cs typeface="Times New Roman" charset="0"/>
              </a:rPr>
              <a:t>If August 29 or March 1 falls on a weekend or a federal holiday, SOAs </a:t>
            </a:r>
            <a:br>
              <a:rPr lang="en-US" sz="1700" baseline="0" dirty="0">
                <a:solidFill>
                  <a:srgbClr val="1284A8"/>
                </a:solidFill>
                <a:latin typeface="Arial" charset="0"/>
                <a:cs typeface="Times New Roman" charset="0"/>
              </a:rPr>
            </a:br>
            <a:r>
              <a:rPr lang="en-US" sz="1700" baseline="0" dirty="0">
                <a:solidFill>
                  <a:srgbClr val="1284A8"/>
                </a:solidFill>
                <a:latin typeface="Arial" charset="0"/>
                <a:cs typeface="Times New Roman" charset="0"/>
              </a:rPr>
              <a:t>and royalty </a:t>
            </a:r>
            <a:r>
              <a:rPr lang="en-US" sz="1700" baseline="0">
                <a:solidFill>
                  <a:srgbClr val="1284A8"/>
                </a:solidFill>
                <a:latin typeface="Arial" charset="0"/>
                <a:cs typeface="Times New Roman" charset="0"/>
              </a:rPr>
              <a:t>and filing fees can be filed on the following business day. </a:t>
            </a:r>
            <a:endParaRPr lang="en-US" sz="1700" baseline="0">
              <a:solidFill>
                <a:srgbClr val="1284A8"/>
              </a:solidFill>
              <a:latin typeface="Arial" charset="0"/>
              <a:cs typeface="+mn-cs"/>
            </a:endParaRPr>
          </a:p>
        </p:txBody>
      </p:sp>
      <p:sp>
        <p:nvSpPr>
          <p:cNvPr id="28674" name="Rectangle 23"/>
          <p:cNvSpPr>
            <a:spLocks noGrp="1"/>
          </p:cNvSpPr>
          <p:nvPr>
            <p:ph type="title" idx="4294967295"/>
          </p:nvPr>
        </p:nvSpPr>
        <p:spPr>
          <a:xfrm>
            <a:off x="1600200" y="-1"/>
            <a:ext cx="7315200" cy="1406525"/>
          </a:xfrm>
        </p:spPr>
        <p:txBody>
          <a:bodyPr anchor="ctr"/>
          <a:lstStyle/>
          <a:p>
            <a:pPr eaLnBrk="1" hangingPunct="1"/>
            <a:r>
              <a:rPr lang="en-US" dirty="0"/>
              <a:t>When to file?</a:t>
            </a:r>
          </a:p>
        </p:txBody>
      </p:sp>
      <p:sp>
        <p:nvSpPr>
          <p:cNvPr id="28675" name="Rectangle 24"/>
          <p:cNvSpPr>
            <a:spLocks noGrp="1"/>
          </p:cNvSpPr>
          <p:nvPr>
            <p:ph type="body" idx="4294967295"/>
          </p:nvPr>
        </p:nvSpPr>
        <p:spPr>
          <a:xfrm>
            <a:off x="457200" y="1905000"/>
            <a:ext cx="8229600" cy="2286000"/>
          </a:xfrm>
        </p:spPr>
        <p:txBody>
          <a:bodyPr/>
          <a:lstStyle/>
          <a:p>
            <a:pPr eaLnBrk="1" hangingPunct="1"/>
            <a:r>
              <a:rPr lang="en-US" dirty="0"/>
              <a:t>Cable systems have 60 days after the close of each accounting period in which </a:t>
            </a:r>
            <a:br>
              <a:rPr lang="en-US" dirty="0"/>
            </a:br>
            <a:r>
              <a:rPr lang="en-US" dirty="0"/>
              <a:t>to file SOAs and pay royalty and filing fees. Here are the two filing dates:</a:t>
            </a:r>
          </a:p>
          <a:p>
            <a:pPr lvl="1" eaLnBrk="1" hangingPunct="1"/>
            <a:r>
              <a:rPr lang="en-US" dirty="0"/>
              <a:t>For the January–June accounting period: File between July 1 </a:t>
            </a:r>
            <a:br>
              <a:rPr lang="en-US" dirty="0"/>
            </a:br>
            <a:r>
              <a:rPr lang="en-US" dirty="0"/>
              <a:t>and August 29, inclusive;</a:t>
            </a:r>
          </a:p>
          <a:p>
            <a:pPr lvl="1" eaLnBrk="1" hangingPunct="1"/>
            <a:r>
              <a:rPr lang="en-US" dirty="0"/>
              <a:t>For the July–December accounting period: File between January 1 </a:t>
            </a:r>
            <a:br>
              <a:rPr lang="en-US" dirty="0"/>
            </a:br>
            <a:r>
              <a:rPr lang="en-US" dirty="0"/>
              <a:t>and March 1, inclusive.</a:t>
            </a:r>
          </a:p>
        </p:txBody>
      </p:sp>
      <p:sp>
        <p:nvSpPr>
          <p:cNvPr id="6"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358"/>
                                        </p:tgtEl>
                                        <p:attrNameLst>
                                          <p:attrName>style.visibility</p:attrName>
                                        </p:attrNameLst>
                                      </p:cBhvr>
                                      <p:to>
                                        <p:strVal val="visible"/>
                                      </p:to>
                                    </p:set>
                                    <p:animEffect transition="in" filter="barn(outVertical)">
                                      <p:cBhvr>
                                        <p:cTn id="7" dur="500"/>
                                        <p:tgtEl>
                                          <p:spTgt spid="14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8"/>
          <p:cNvSpPr>
            <a:spLocks noGrp="1"/>
          </p:cNvSpPr>
          <p:nvPr>
            <p:ph type="title" idx="4294967295"/>
          </p:nvPr>
        </p:nvSpPr>
        <p:spPr>
          <a:xfrm>
            <a:off x="1600200" y="-1"/>
            <a:ext cx="7315200" cy="1406525"/>
          </a:xfrm>
        </p:spPr>
        <p:txBody>
          <a:bodyPr anchor="ctr"/>
          <a:lstStyle/>
          <a:p>
            <a:pPr eaLnBrk="1" hangingPunct="1"/>
            <a:r>
              <a:rPr lang="en-US" dirty="0"/>
              <a:t>Where to file?</a:t>
            </a:r>
          </a:p>
        </p:txBody>
      </p:sp>
      <p:sp>
        <p:nvSpPr>
          <p:cNvPr id="15369" name="Rectangle 9"/>
          <p:cNvSpPr>
            <a:spLocks noGrp="1"/>
          </p:cNvSpPr>
          <p:nvPr>
            <p:ph type="body" idx="4294967295"/>
          </p:nvPr>
        </p:nvSpPr>
        <p:spPr/>
        <p:txBody>
          <a:bodyPr/>
          <a:lstStyle/>
          <a:p>
            <a:pPr eaLnBrk="1" hangingPunct="1">
              <a:spcAft>
                <a:spcPts val="0"/>
              </a:spcAft>
              <a:buFontTx/>
              <a:buNone/>
              <a:defRPr/>
            </a:pPr>
            <a:r>
              <a:rPr lang="en-US" dirty="0"/>
              <a:t>Electronic Submission Option: </a:t>
            </a:r>
          </a:p>
          <a:p>
            <a:pPr eaLnBrk="1" hangingPunct="1">
              <a:spcAft>
                <a:spcPts val="0"/>
              </a:spcAft>
              <a:defRPr/>
            </a:pPr>
            <a:r>
              <a:rPr lang="en-US" dirty="0"/>
              <a:t>Access the fillable Excel version of the SOA (SA3E Long Form) at </a:t>
            </a:r>
            <a:r>
              <a:rPr lang="en-US" dirty="0">
                <a:solidFill>
                  <a:srgbClr val="FF0000"/>
                </a:solidFill>
                <a:hlinkClick r:id="rId3"/>
              </a:rPr>
              <a:t>https://www.copyright.gov/licensing/sec_111.html</a:t>
            </a:r>
            <a:r>
              <a:rPr lang="en-US" dirty="0">
                <a:solidFill>
                  <a:srgbClr val="FF0000"/>
                </a:solidFill>
              </a:rPr>
              <a:t>. </a:t>
            </a:r>
          </a:p>
          <a:p>
            <a:pPr eaLnBrk="1" hangingPunct="1">
              <a:spcAft>
                <a:spcPts val="1200"/>
              </a:spcAft>
              <a:defRPr/>
            </a:pPr>
            <a:r>
              <a:rPr lang="en-US" dirty="0"/>
              <a:t>Fill out the required information and email the Excel file to </a:t>
            </a:r>
            <a:r>
              <a:rPr lang="en-US" dirty="0">
                <a:hlinkClick r:id="rId4"/>
              </a:rPr>
              <a:t>coplicsoa@copyright.gov</a:t>
            </a:r>
            <a:r>
              <a:rPr lang="en-US" dirty="0"/>
              <a:t>.  </a:t>
            </a:r>
          </a:p>
          <a:p>
            <a:pPr marL="0" indent="0" eaLnBrk="1" hangingPunct="1">
              <a:spcAft>
                <a:spcPts val="0"/>
              </a:spcAft>
              <a:buNone/>
              <a:defRPr/>
            </a:pPr>
            <a:r>
              <a:rPr lang="en-US" dirty="0"/>
              <a:t>Paper Submission Option: </a:t>
            </a:r>
          </a:p>
          <a:p>
            <a:pPr eaLnBrk="1" hangingPunct="1">
              <a:spcAft>
                <a:spcPts val="0"/>
              </a:spcAft>
              <a:defRPr/>
            </a:pPr>
            <a:r>
              <a:rPr lang="en-US" dirty="0"/>
              <a:t>Access the fillable PDF version of the SOA (Paper SA3 Long Form) at </a:t>
            </a:r>
            <a:r>
              <a:rPr lang="en-US" dirty="0">
                <a:solidFill>
                  <a:srgbClr val="FF0000"/>
                </a:solidFill>
                <a:hlinkClick r:id="rId3"/>
              </a:rPr>
              <a:t>https://www.copyright.gov/licensing/sec_111.html</a:t>
            </a:r>
            <a:r>
              <a:rPr lang="en-US" dirty="0">
                <a:solidFill>
                  <a:srgbClr val="FF0000"/>
                </a:solidFill>
              </a:rPr>
              <a:t>. </a:t>
            </a:r>
          </a:p>
          <a:p>
            <a:pPr eaLnBrk="1" hangingPunct="1">
              <a:defRPr/>
            </a:pPr>
            <a:r>
              <a:rPr lang="en-US" dirty="0"/>
              <a:t>You can mail your submission to:</a:t>
            </a:r>
          </a:p>
          <a:p>
            <a:pPr marL="0" indent="0" eaLnBrk="1" hangingPunct="1">
              <a:lnSpc>
                <a:spcPct val="100000"/>
              </a:lnSpc>
              <a:spcAft>
                <a:spcPts val="0"/>
              </a:spcAft>
              <a:buNone/>
              <a:defRPr/>
            </a:pPr>
            <a:r>
              <a:rPr lang="en-US" dirty="0"/>
              <a:t>		Library of Congress</a:t>
            </a:r>
            <a:br>
              <a:rPr lang="en-US" dirty="0"/>
            </a:br>
            <a:r>
              <a:rPr lang="en-US" dirty="0"/>
              <a:t>		Copyright Office-LD</a:t>
            </a:r>
            <a:br>
              <a:rPr lang="en-US" dirty="0"/>
            </a:br>
            <a:r>
              <a:rPr lang="en-US" dirty="0"/>
              <a:t>		101 Independence Avenue SE</a:t>
            </a:r>
            <a:br>
              <a:rPr lang="en-US" dirty="0"/>
            </a:br>
            <a:r>
              <a:rPr lang="en-US" dirty="0"/>
              <a:t>		Washington, DC 20557-6400</a:t>
            </a:r>
          </a:p>
          <a:p>
            <a:pPr eaLnBrk="1" hangingPunct="1">
              <a:lnSpc>
                <a:spcPct val="150000"/>
              </a:lnSpc>
              <a:defRPr/>
            </a:pPr>
            <a:r>
              <a:rPr lang="en-US" dirty="0"/>
              <a:t>Or you can deliver your submission in person to Room LM-401 at the above address.</a:t>
            </a:r>
          </a:p>
        </p:txBody>
      </p:sp>
      <p:sp>
        <p:nvSpPr>
          <p:cNvPr id="15372" name="AutoShape 12"/>
          <p:cNvSpPr>
            <a:spLocks noChangeArrowheads="1"/>
          </p:cNvSpPr>
          <p:nvPr/>
        </p:nvSpPr>
        <p:spPr bwMode="auto">
          <a:xfrm>
            <a:off x="826294" y="6232236"/>
            <a:ext cx="7551738" cy="457200"/>
          </a:xfrm>
          <a:prstGeom prst="roundRect">
            <a:avLst>
              <a:gd name="adj" fmla="val 16667"/>
            </a:avLst>
          </a:prstGeom>
          <a:solidFill>
            <a:schemeClr val="bg1"/>
          </a:solidFill>
          <a:ln w="38100">
            <a:solidFill>
              <a:srgbClr val="FF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700" baseline="0" dirty="0">
                <a:solidFill>
                  <a:srgbClr val="1284A8"/>
                </a:solidFill>
                <a:latin typeface="Arial" charset="0"/>
                <a:cs typeface="Times New Roman" charset="0"/>
              </a:rPr>
              <a:t>For further information, call (202) 707-8150 or email </a:t>
            </a:r>
            <a:r>
              <a:rPr lang="en-US" sz="1700" baseline="0" dirty="0">
                <a:solidFill>
                  <a:srgbClr val="FF0000"/>
                </a:solidFill>
                <a:latin typeface="Arial" charset="0"/>
                <a:cs typeface="Times New Roman" charset="0"/>
                <a:hlinkClick r:id="rId5"/>
              </a:rPr>
              <a:t>licensing@copyright.gov</a:t>
            </a:r>
            <a:r>
              <a:rPr lang="en-US" sz="1700" baseline="0" dirty="0">
                <a:solidFill>
                  <a:srgbClr val="FF0000"/>
                </a:solidFill>
                <a:latin typeface="Arial" charset="0"/>
                <a:cs typeface="Times New Roman" charset="0"/>
              </a:rPr>
              <a:t>. </a:t>
            </a:r>
          </a:p>
        </p:txBody>
      </p:sp>
      <p:sp>
        <p:nvSpPr>
          <p:cNvPr id="6"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barn(outVertical)">
                                      <p:cBhvr>
                                        <p:cTn id="7" dur="5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Grp="1"/>
          </p:cNvSpPr>
          <p:nvPr>
            <p:ph type="title"/>
          </p:nvPr>
        </p:nvSpPr>
        <p:spPr>
          <a:xfrm>
            <a:off x="1600200" y="-1"/>
            <a:ext cx="7315200" cy="1406525"/>
          </a:xfrm>
        </p:spPr>
        <p:txBody>
          <a:bodyPr anchor="ctr"/>
          <a:lstStyle/>
          <a:p>
            <a:pPr eaLnBrk="1" hangingPunct="1"/>
            <a:r>
              <a:rPr lang="en-US" dirty="0"/>
              <a:t>Filing Fee</a:t>
            </a:r>
          </a:p>
        </p:txBody>
      </p:sp>
      <p:sp>
        <p:nvSpPr>
          <p:cNvPr id="32770" name="Rectangle 6"/>
          <p:cNvSpPr>
            <a:spLocks noGrp="1"/>
          </p:cNvSpPr>
          <p:nvPr>
            <p:ph type="body" sz="half" idx="1"/>
          </p:nvPr>
        </p:nvSpPr>
        <p:spPr>
          <a:xfrm>
            <a:off x="457200" y="1905000"/>
            <a:ext cx="8153400" cy="3733800"/>
          </a:xfrm>
        </p:spPr>
        <p:txBody>
          <a:bodyPr/>
          <a:lstStyle/>
          <a:p>
            <a:pPr eaLnBrk="1" hangingPunct="1">
              <a:lnSpc>
                <a:spcPct val="110000"/>
              </a:lnSpc>
            </a:pPr>
            <a:r>
              <a:rPr lang="en-US" dirty="0"/>
              <a:t>Effective January 1, 2014, pursuant to the Satellite Television Extension and Localism Act of 2010 (STELA), which granted authority to the Copyright Office to establish fees for the filing of statements of account (SOAs) under the section 111, 119, and 122 statutory licenses, the Office now assesses filing fees for ALL SOAs for current, past, and future</a:t>
            </a:r>
            <a:r>
              <a:rPr lang="en-US" sz="1400" dirty="0"/>
              <a:t> </a:t>
            </a:r>
            <a:r>
              <a:rPr lang="en-US" dirty="0"/>
              <a:t>accounting periods.</a:t>
            </a:r>
            <a:r>
              <a:rPr lang="en-US" sz="1400" dirty="0"/>
              <a:t> </a:t>
            </a:r>
            <a:r>
              <a:rPr lang="en-US" dirty="0"/>
              <a:t>Licensing Division filing fees: </a:t>
            </a:r>
          </a:p>
          <a:p>
            <a:pPr lvl="1" eaLnBrk="1" hangingPunct="1">
              <a:lnSpc>
                <a:spcPct val="110000"/>
              </a:lnSpc>
              <a:buFont typeface="Arial" panose="020B0604020202020204" pitchFamily="34" charset="0"/>
              <a:buChar char="•"/>
            </a:pPr>
            <a:r>
              <a:rPr lang="en-US" dirty="0">
                <a:solidFill>
                  <a:srgbClr val="666666"/>
                </a:solidFill>
              </a:rPr>
              <a:t>Cable SA 3: $725 </a:t>
            </a:r>
          </a:p>
          <a:p>
            <a:pPr eaLnBrk="1" hangingPunct="1">
              <a:lnSpc>
                <a:spcPct val="110000"/>
              </a:lnSpc>
            </a:pPr>
            <a:r>
              <a:rPr lang="en-US" dirty="0"/>
              <a:t>For details, see the </a:t>
            </a:r>
            <a:r>
              <a:rPr lang="en-US" i="1" dirty="0"/>
              <a:t>Federal Register</a:t>
            </a:r>
            <a:r>
              <a:rPr lang="en-US" dirty="0"/>
              <a:t>, November 29, 2013 (78 FR 71498). Please be advised that the filing fee is deducted </a:t>
            </a:r>
            <a:r>
              <a:rPr lang="en-US" i="1" dirty="0"/>
              <a:t>before</a:t>
            </a:r>
            <a:r>
              <a:rPr lang="en-US" dirty="0"/>
              <a:t> the royalty payment is credited; thus the omission of the appropriate filing fee will result in an underpayment of royalties. Please remit the royalty and filing fee in one EFT payment. </a:t>
            </a:r>
          </a:p>
          <a:p>
            <a:pPr eaLnBrk="1" hangingPunct="1">
              <a:lnSpc>
                <a:spcPct val="110000"/>
              </a:lnSpc>
              <a:buNone/>
            </a:pPr>
            <a:r>
              <a:rPr lang="en-US" dirty="0"/>
              <a:t>	</a:t>
            </a:r>
          </a:p>
        </p:txBody>
      </p:sp>
      <p:sp>
        <p:nvSpPr>
          <p:cNvPr id="4" name="Rectangle 17"/>
          <p:cNvSpPr>
            <a:spLocks noChangeArrowheads="1"/>
          </p:cNvSpPr>
          <p:nvPr/>
        </p:nvSpPr>
        <p:spPr bwMode="auto">
          <a:xfrm>
            <a:off x="182563" y="1406525"/>
            <a:ext cx="883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baseline="0" dirty="0">
                <a:solidFill>
                  <a:schemeClr val="hlink"/>
                </a:solidFill>
                <a:latin typeface="Arial" charset="0"/>
                <a:cs typeface="+mn-cs"/>
              </a:rPr>
              <a:t>Getting Started</a:t>
            </a:r>
            <a:r>
              <a:rPr lang="en-US" sz="1000" baseline="0" dirty="0">
                <a:solidFill>
                  <a:srgbClr val="666666"/>
                </a:solidFill>
                <a:latin typeface="Arial" charset="0"/>
                <a:cs typeface="+mn-cs"/>
              </a:rPr>
              <a:t> &gt; Account Info &gt; Revenues &gt; Fees &gt; Certification &gt; Interest &gt; DSE &gt; Contact</a:t>
            </a:r>
          </a:p>
        </p:txBody>
      </p:sp>
      <p:sp>
        <p:nvSpPr>
          <p:cNvPr id="3" name="Rectangle 2"/>
          <p:cNvSpPr/>
          <p:nvPr/>
        </p:nvSpPr>
        <p:spPr>
          <a:xfrm>
            <a:off x="506820" y="5029200"/>
            <a:ext cx="8153400" cy="1446550"/>
          </a:xfrm>
          <a:prstGeom prst="rect">
            <a:avLst/>
          </a:prstGeom>
        </p:spPr>
        <p:txBody>
          <a:bodyPr wrap="square">
            <a:spAutoFit/>
          </a:bodyPr>
          <a:lstStyle/>
          <a:p>
            <a:pPr lvl="0" algn="l">
              <a:lnSpc>
                <a:spcPct val="110000"/>
              </a:lnSpc>
              <a:spcAft>
                <a:spcPct val="50000"/>
              </a:spcAft>
              <a:buSzPct val="95000"/>
            </a:pPr>
            <a:r>
              <a:rPr lang="en-US" sz="1600" b="1" baseline="0" dirty="0">
                <a:solidFill>
                  <a:srgbClr val="1284A8"/>
                </a:solidFill>
                <a:latin typeface="Arial" charset="0"/>
              </a:rPr>
              <a:t>Note: </a:t>
            </a:r>
            <a:r>
              <a:rPr lang="en-US" sz="1600" baseline="0" dirty="0">
                <a:solidFill>
                  <a:srgbClr val="666666"/>
                </a:solidFill>
                <a:latin typeface="Arial" charset="0"/>
              </a:rPr>
              <a:t>Congress passed the STELA Reauthorization Act of 2014 (STELARA), which the President signed into law on December 4, 2014, as Public Law 113-200. Read</a:t>
            </a:r>
            <a:br>
              <a:rPr lang="en-US" sz="1600" baseline="0" dirty="0">
                <a:solidFill>
                  <a:srgbClr val="666666"/>
                </a:solidFill>
                <a:latin typeface="Arial" charset="0"/>
              </a:rPr>
            </a:br>
            <a:r>
              <a:rPr lang="en-US" sz="1600" baseline="0" dirty="0">
                <a:solidFill>
                  <a:srgbClr val="666666"/>
                </a:solidFill>
                <a:latin typeface="Arial" charset="0"/>
              </a:rPr>
              <a:t>the law at </a:t>
            </a:r>
            <a:r>
              <a:rPr lang="en-US" sz="1600" baseline="0" dirty="0">
                <a:solidFill>
                  <a:srgbClr val="666666"/>
                </a:solidFill>
                <a:latin typeface="Arial" charset="0"/>
                <a:hlinkClick r:id="rId3"/>
              </a:rPr>
              <a:t>http://copyright.gov/legislation/pl113-200.pdf</a:t>
            </a:r>
            <a:r>
              <a:rPr lang="en-US" sz="1600" baseline="0" dirty="0">
                <a:solidFill>
                  <a:srgbClr val="666666"/>
                </a:solidFill>
                <a:latin typeface="Arial" charset="0"/>
              </a:rPr>
              <a:t>. For more information on this law (H.R. 5728), visit the FAQ page on the Copyright Office website at </a:t>
            </a:r>
            <a:br>
              <a:rPr lang="en-US" sz="1600" baseline="0" dirty="0">
                <a:solidFill>
                  <a:srgbClr val="666666"/>
                </a:solidFill>
                <a:latin typeface="Arial" charset="0"/>
              </a:rPr>
            </a:br>
            <a:r>
              <a:rPr lang="en-US" sz="1600" baseline="0" dirty="0">
                <a:solidFill>
                  <a:srgbClr val="666666"/>
                </a:solidFill>
                <a:latin typeface="Arial" charset="0"/>
                <a:hlinkClick r:id="rId4"/>
              </a:rPr>
              <a:t>http://www.copyright.gov/licensing/stelara.html</a:t>
            </a:r>
            <a:r>
              <a:rPr lang="en-US" sz="1600" baseline="0" dirty="0">
                <a:solidFill>
                  <a:srgbClr val="666666"/>
                </a:solidFill>
                <a:latin typeface="Arial" charset="0"/>
              </a:rPr>
              <a:t>.</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FF80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FF80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COPG501:Applications:Microsoft Office 2004:Templates:Presentations:Designs:Blank Presentation</Template>
  <TotalTime>11757</TotalTime>
  <Words>5009</Words>
  <Application>Microsoft Macintosh PowerPoint</Application>
  <PresentationFormat>On-screen Show (4:3)</PresentationFormat>
  <Paragraphs>269</Paragraphs>
  <Slides>51</Slides>
  <Notes>50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Arial Black</vt:lpstr>
      <vt:lpstr>Calibri</vt:lpstr>
      <vt:lpstr>Georgia</vt:lpstr>
      <vt:lpstr>Helvetica-Bold</vt:lpstr>
      <vt:lpstr>Times</vt:lpstr>
      <vt:lpstr>Times New Roman</vt:lpstr>
      <vt:lpstr>Wingdings 2</vt:lpstr>
      <vt:lpstr>Flow</vt:lpstr>
      <vt:lpstr>Custom Design</vt:lpstr>
      <vt:lpstr>A Complete Guide to Cable Statements of Account</vt:lpstr>
      <vt:lpstr>What is the statutory license for cable systems?</vt:lpstr>
      <vt:lpstr>What is a cable system?</vt:lpstr>
      <vt:lpstr>What are the conditions for using the statutory license for cable systems?</vt:lpstr>
      <vt:lpstr>Why file an SOA? </vt:lpstr>
      <vt:lpstr>What does the licensing examiner do?</vt:lpstr>
      <vt:lpstr>When to file?</vt:lpstr>
      <vt:lpstr>Where to file?</vt:lpstr>
      <vt:lpstr>Filing Fee</vt:lpstr>
      <vt:lpstr>How to file an SOA</vt:lpstr>
      <vt:lpstr>Can SOAs be amended?</vt:lpstr>
      <vt:lpstr>Space A: Accounting Period</vt:lpstr>
      <vt:lpstr>Space B: Owner</vt:lpstr>
      <vt:lpstr>Space C: System</vt:lpstr>
      <vt:lpstr>Space D: Area Served</vt:lpstr>
      <vt:lpstr>Space E: Secondary Transmission Service  </vt:lpstr>
      <vt:lpstr>Space F: Services Other Than  Secondary Transmissions   </vt:lpstr>
      <vt:lpstr>Space G: Primary Transmitters</vt:lpstr>
      <vt:lpstr>Space H: Primary Transmitters </vt:lpstr>
      <vt:lpstr>Space I: Substitute Carriage</vt:lpstr>
      <vt:lpstr>Space J: Part-Time Carriage Log</vt:lpstr>
      <vt:lpstr>Space K: Gross Receipts</vt:lpstr>
      <vt:lpstr>Space L: Copyright Royalty and Filing Fees</vt:lpstr>
      <vt:lpstr>Space L: Block 1 – Minimum Fee</vt:lpstr>
      <vt:lpstr>Space L: Block 2 – Distant Television Stations Carried</vt:lpstr>
      <vt:lpstr>Space L: Block 3 – Base Rate / 3.75 Fee</vt:lpstr>
      <vt:lpstr>Space L: Block 4 – Total Royalty and  Filing Fees</vt:lpstr>
      <vt:lpstr>Space M: Channels</vt:lpstr>
      <vt:lpstr>Space N: Contact</vt:lpstr>
      <vt:lpstr>Space O: Certification </vt:lpstr>
      <vt:lpstr>Space P: Special Statement Concerning Gross Receipts Exclusions</vt:lpstr>
      <vt:lpstr>Space Q: Interest Assessment </vt:lpstr>
      <vt:lpstr>DSE Schedule</vt:lpstr>
      <vt:lpstr>Part 1: Owner</vt:lpstr>
      <vt:lpstr>Part 2: Computation of DSEs  for Category “O” Stations</vt:lpstr>
      <vt:lpstr>Part 3: Computation of DSEs for  Stations Carried Part Time Due to  Lack of Activated Channel Capacity</vt:lpstr>
      <vt:lpstr>Part 4: Computation of DSEs  for Substitute-Basis Stations</vt:lpstr>
      <vt:lpstr>Part 5: Total Number of DSEs</vt:lpstr>
      <vt:lpstr>Part 6: Computation of 3.75 Fee</vt:lpstr>
      <vt:lpstr>Part 6: Computation of 3.75 Fee (continued)</vt:lpstr>
      <vt:lpstr>Part 6: Computation of 3.75 Fee (continued)</vt:lpstr>
      <vt:lpstr>Part 6: Computation of 3.75 Fee (continued)</vt:lpstr>
      <vt:lpstr>Part 7: Computation of the Syndicated Exclusivity Surcharge</vt:lpstr>
      <vt:lpstr>Part 7: Computation of the Syndicated Exclusivity Surcharge (continued)</vt:lpstr>
      <vt:lpstr>Part 8: Computation of Base Rate Fee</vt:lpstr>
      <vt:lpstr>Part 9: Computation of Base Rate Fee and Syndicated Exclusivity Surcharge for Partially Distant Stations,  and Partially Permitted Stations</vt:lpstr>
      <vt:lpstr>Part 9: Computation of Base Rate Fee and Syndicated Exclusivity Surcharge for Partially Distant Stations,  and Partially Permitted Stations (continued)</vt:lpstr>
      <vt:lpstr>Part 9: Computation of Base Rate Fee and Syndicated Exclusivity Surcharge for Partially Distant Stations,  and Partially Permitted Stations (continued)</vt:lpstr>
      <vt:lpstr>Part 9: Computation of Base Rate Fee and Syndicated Exclusivity Surcharge for Partially Distant Stations,  and Partially Permitted Stations (continued)</vt:lpstr>
      <vt:lpstr>Part 9: Computation of Base Rate Fee and Syndicated Exclusivity Surcharge for Partially Distant Stations,  and Partially Permitted Stations (continued)</vt:lpstr>
      <vt:lpstr> </vt:lpstr>
    </vt:vector>
  </TitlesOfParts>
  <Company>LOC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Welcome  to the Online Cable  Statement of Account  Tutorial   A Complete Guide to Cable Statements of Account  (SOA)</dc:title>
  <dc:creator>tmau</dc:creator>
  <cp:lastModifiedBy>Stan Murgolo</cp:lastModifiedBy>
  <cp:revision>420</cp:revision>
  <cp:lastPrinted>2018-03-15T19:48:57Z</cp:lastPrinted>
  <dcterms:created xsi:type="dcterms:W3CDTF">2008-10-28T15:05:53Z</dcterms:created>
  <dcterms:modified xsi:type="dcterms:W3CDTF">2020-05-19T22:03:15Z</dcterms:modified>
</cp:coreProperties>
</file>